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7" r:id="rId4"/>
    <p:sldId id="261" r:id="rId5"/>
    <p:sldId id="258" r:id="rId6"/>
    <p:sldId id="268" r:id="rId7"/>
    <p:sldId id="269" r:id="rId8"/>
    <p:sldId id="260" r:id="rId9"/>
    <p:sldId id="270" r:id="rId10"/>
    <p:sldId id="271" r:id="rId11"/>
    <p:sldId id="262" r:id="rId12"/>
    <p:sldId id="272"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37"/>
    <p:restoredTop sz="94649"/>
  </p:normalViewPr>
  <p:slideViewPr>
    <p:cSldViewPr snapToGrid="0" snapToObjects="1">
      <p:cViewPr varScale="1">
        <p:scale>
          <a:sx n="87" d="100"/>
          <a:sy n="87" d="100"/>
        </p:scale>
        <p:origin x="10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E07A4-2099-A942-A568-E0BA7446CCA8}" type="datetimeFigureOut">
              <a:rPr lang="en-US" smtClean="0"/>
              <a:t>2/21/19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C1059-C4FE-0B44-9619-BEA9EF7AC7D3}" type="slidenum">
              <a:rPr lang="en-US" smtClean="0"/>
              <a:t>‹#›</a:t>
            </a:fld>
            <a:endParaRPr lang="en-US"/>
          </a:p>
        </p:txBody>
      </p:sp>
    </p:spTree>
    <p:extLst>
      <p:ext uri="{BB962C8B-B14F-4D97-AF65-F5344CB8AC3E}">
        <p14:creationId xmlns:p14="http://schemas.microsoft.com/office/powerpoint/2010/main" val="1599079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C1059-C4FE-0B44-9619-BEA9EF7AC7D3}" type="slidenum">
              <a:rPr lang="en-US" smtClean="0"/>
              <a:t>2</a:t>
            </a:fld>
            <a:endParaRPr lang="en-US"/>
          </a:p>
        </p:txBody>
      </p:sp>
    </p:spTree>
    <p:extLst>
      <p:ext uri="{BB962C8B-B14F-4D97-AF65-F5344CB8AC3E}">
        <p14:creationId xmlns:p14="http://schemas.microsoft.com/office/powerpoint/2010/main" val="127573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C1059-C4FE-0B44-9619-BEA9EF7AC7D3}" type="slidenum">
              <a:rPr lang="en-US" smtClean="0"/>
              <a:t>3</a:t>
            </a:fld>
            <a:endParaRPr lang="en-US"/>
          </a:p>
        </p:txBody>
      </p:sp>
    </p:spTree>
    <p:extLst>
      <p:ext uri="{BB962C8B-B14F-4D97-AF65-F5344CB8AC3E}">
        <p14:creationId xmlns:p14="http://schemas.microsoft.com/office/powerpoint/2010/main" val="429972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9D7-2BED-4345-BB75-0131F0EB63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F5445B-A6E9-6E46-9069-4341A84C2F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726997-DFEB-E64D-B7DE-1E156E81345D}"/>
              </a:ext>
            </a:extLst>
          </p:cNvPr>
          <p:cNvSpPr>
            <a:spLocks noGrp="1"/>
          </p:cNvSpPr>
          <p:nvPr>
            <p:ph type="dt" sz="half" idx="10"/>
          </p:nvPr>
        </p:nvSpPr>
        <p:spPr/>
        <p:txBody>
          <a:bodyPr/>
          <a:lstStyle/>
          <a:p>
            <a:fld id="{77E3D3ED-993E-B14A-9777-36C36D07E967}" type="datetimeFigureOut">
              <a:rPr lang="en-US" smtClean="0"/>
              <a:t>2/21/19</a:t>
            </a:fld>
            <a:endParaRPr lang="en-US"/>
          </a:p>
        </p:txBody>
      </p:sp>
      <p:sp>
        <p:nvSpPr>
          <p:cNvPr id="5" name="Footer Placeholder 4">
            <a:extLst>
              <a:ext uri="{FF2B5EF4-FFF2-40B4-BE49-F238E27FC236}">
                <a16:creationId xmlns:a16="http://schemas.microsoft.com/office/drawing/2014/main" id="{E8A20286-6953-0E47-B284-7F3593D126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153B4-950F-FF4D-A49E-9AF2FED34CBC}"/>
              </a:ext>
            </a:extLst>
          </p:cNvPr>
          <p:cNvSpPr>
            <a:spLocks noGrp="1"/>
          </p:cNvSpPr>
          <p:nvPr>
            <p:ph type="sldNum" sz="quarter" idx="12"/>
          </p:nvPr>
        </p:nvSpPr>
        <p:spPr/>
        <p:txBody>
          <a:bodyPr/>
          <a:lstStyle/>
          <a:p>
            <a:fld id="{D517E04F-56EF-A746-9D7D-CCCE1CA8116B}" type="slidenum">
              <a:rPr lang="en-US" smtClean="0"/>
              <a:t>‹#›</a:t>
            </a:fld>
            <a:endParaRPr lang="en-US"/>
          </a:p>
        </p:txBody>
      </p:sp>
      <p:sp>
        <p:nvSpPr>
          <p:cNvPr id="7" name="Rectangle 6">
            <a:extLst>
              <a:ext uri="{FF2B5EF4-FFF2-40B4-BE49-F238E27FC236}">
                <a16:creationId xmlns:a16="http://schemas.microsoft.com/office/drawing/2014/main" id="{B366D3D5-C4F5-CB44-85B2-4A25D16C0EB1}"/>
              </a:ext>
            </a:extLst>
          </p:cNvPr>
          <p:cNvSpPr/>
          <p:nvPr userDrawn="1"/>
        </p:nvSpPr>
        <p:spPr>
          <a:xfrm>
            <a:off x="0" y="1"/>
            <a:ext cx="12192000" cy="408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CDB185-D821-4D4C-B1FE-DAE72EF6161D}"/>
              </a:ext>
            </a:extLst>
          </p:cNvPr>
          <p:cNvSpPr/>
          <p:nvPr userDrawn="1"/>
        </p:nvSpPr>
        <p:spPr>
          <a:xfrm>
            <a:off x="0" y="6449145"/>
            <a:ext cx="12192000" cy="408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371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755D-DABA-A341-B240-31EA9763DD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A85F71-97F4-FF4D-9B1B-96C39D8477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E12A2-045A-3E48-A612-46FFDD3FF397}"/>
              </a:ext>
            </a:extLst>
          </p:cNvPr>
          <p:cNvSpPr>
            <a:spLocks noGrp="1"/>
          </p:cNvSpPr>
          <p:nvPr>
            <p:ph type="dt" sz="half" idx="10"/>
          </p:nvPr>
        </p:nvSpPr>
        <p:spPr/>
        <p:txBody>
          <a:bodyPr/>
          <a:lstStyle/>
          <a:p>
            <a:fld id="{77E3D3ED-993E-B14A-9777-36C36D07E967}" type="datetimeFigureOut">
              <a:rPr lang="en-US" smtClean="0"/>
              <a:t>2/21/19</a:t>
            </a:fld>
            <a:endParaRPr lang="en-US"/>
          </a:p>
        </p:txBody>
      </p:sp>
      <p:sp>
        <p:nvSpPr>
          <p:cNvPr id="5" name="Footer Placeholder 4">
            <a:extLst>
              <a:ext uri="{FF2B5EF4-FFF2-40B4-BE49-F238E27FC236}">
                <a16:creationId xmlns:a16="http://schemas.microsoft.com/office/drawing/2014/main" id="{A0289156-6A30-1348-915E-97D0FCE0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A795A-619A-2A4C-AE7A-FDA9F92ECDE9}"/>
              </a:ext>
            </a:extLst>
          </p:cNvPr>
          <p:cNvSpPr>
            <a:spLocks noGrp="1"/>
          </p:cNvSpPr>
          <p:nvPr>
            <p:ph type="sldNum" sz="quarter" idx="12"/>
          </p:nvPr>
        </p:nvSpPr>
        <p:spPr/>
        <p:txBody>
          <a:bodyPr/>
          <a:lstStyle/>
          <a:p>
            <a:fld id="{D517E04F-56EF-A746-9D7D-CCCE1CA8116B}" type="slidenum">
              <a:rPr lang="en-US" smtClean="0"/>
              <a:t>‹#›</a:t>
            </a:fld>
            <a:endParaRPr lang="en-US"/>
          </a:p>
        </p:txBody>
      </p:sp>
    </p:spTree>
    <p:extLst>
      <p:ext uri="{BB962C8B-B14F-4D97-AF65-F5344CB8AC3E}">
        <p14:creationId xmlns:p14="http://schemas.microsoft.com/office/powerpoint/2010/main" val="618587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F4AA0B-B39D-ED4D-B118-072E325118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E4E82E-04FE-A745-94E0-F47DC0E69A1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C9EC5-68EE-494A-8D4A-F19E32E50A88}"/>
              </a:ext>
            </a:extLst>
          </p:cNvPr>
          <p:cNvSpPr>
            <a:spLocks noGrp="1"/>
          </p:cNvSpPr>
          <p:nvPr>
            <p:ph type="dt" sz="half" idx="10"/>
          </p:nvPr>
        </p:nvSpPr>
        <p:spPr/>
        <p:txBody>
          <a:bodyPr/>
          <a:lstStyle/>
          <a:p>
            <a:fld id="{77E3D3ED-993E-B14A-9777-36C36D07E967}" type="datetimeFigureOut">
              <a:rPr lang="en-US" smtClean="0"/>
              <a:t>2/21/19</a:t>
            </a:fld>
            <a:endParaRPr lang="en-US"/>
          </a:p>
        </p:txBody>
      </p:sp>
      <p:sp>
        <p:nvSpPr>
          <p:cNvPr id="5" name="Footer Placeholder 4">
            <a:extLst>
              <a:ext uri="{FF2B5EF4-FFF2-40B4-BE49-F238E27FC236}">
                <a16:creationId xmlns:a16="http://schemas.microsoft.com/office/drawing/2014/main" id="{F12B051B-52F4-B14F-A052-3CB4C7A484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0DD6B-A946-2348-983B-30921A1E1E34}"/>
              </a:ext>
            </a:extLst>
          </p:cNvPr>
          <p:cNvSpPr>
            <a:spLocks noGrp="1"/>
          </p:cNvSpPr>
          <p:nvPr>
            <p:ph type="sldNum" sz="quarter" idx="12"/>
          </p:nvPr>
        </p:nvSpPr>
        <p:spPr/>
        <p:txBody>
          <a:bodyPr/>
          <a:lstStyle/>
          <a:p>
            <a:fld id="{D517E04F-56EF-A746-9D7D-CCCE1CA8116B}" type="slidenum">
              <a:rPr lang="en-US" smtClean="0"/>
              <a:t>‹#›</a:t>
            </a:fld>
            <a:endParaRPr lang="en-US"/>
          </a:p>
        </p:txBody>
      </p:sp>
    </p:spTree>
    <p:extLst>
      <p:ext uri="{BB962C8B-B14F-4D97-AF65-F5344CB8AC3E}">
        <p14:creationId xmlns:p14="http://schemas.microsoft.com/office/powerpoint/2010/main" val="696065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DD48B8-3E34-1B43-9B6F-FED4D819DA4E}"/>
              </a:ext>
            </a:extLst>
          </p:cNvPr>
          <p:cNvSpPr>
            <a:spLocks noGrp="1"/>
          </p:cNvSpPr>
          <p:nvPr>
            <p:ph idx="1"/>
          </p:nvPr>
        </p:nvSpPr>
        <p:spPr>
          <a:xfrm>
            <a:off x="838200" y="1253330"/>
            <a:ext cx="10515600" cy="480110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0EE7501-82D1-9E42-8B28-BF48FF395B03}"/>
              </a:ext>
            </a:extLst>
          </p:cNvPr>
          <p:cNvSpPr>
            <a:spLocks noGrp="1"/>
          </p:cNvSpPr>
          <p:nvPr>
            <p:ph type="dt" sz="half" idx="10"/>
          </p:nvPr>
        </p:nvSpPr>
        <p:spPr/>
        <p:txBody>
          <a:bodyPr/>
          <a:lstStyle/>
          <a:p>
            <a:fld id="{77E3D3ED-993E-B14A-9777-36C36D07E967}" type="datetimeFigureOut">
              <a:rPr lang="en-US" smtClean="0"/>
              <a:t>2/21/19</a:t>
            </a:fld>
            <a:endParaRPr lang="en-US"/>
          </a:p>
        </p:txBody>
      </p:sp>
      <p:sp>
        <p:nvSpPr>
          <p:cNvPr id="5" name="Footer Placeholder 4">
            <a:extLst>
              <a:ext uri="{FF2B5EF4-FFF2-40B4-BE49-F238E27FC236}">
                <a16:creationId xmlns:a16="http://schemas.microsoft.com/office/drawing/2014/main" id="{C5E883CA-932A-1B45-99CA-CC0237720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9505DD-514C-1247-A40C-53E452900DFC}"/>
              </a:ext>
            </a:extLst>
          </p:cNvPr>
          <p:cNvSpPr>
            <a:spLocks noGrp="1"/>
          </p:cNvSpPr>
          <p:nvPr>
            <p:ph type="sldNum" sz="quarter" idx="12"/>
          </p:nvPr>
        </p:nvSpPr>
        <p:spPr/>
        <p:txBody>
          <a:bodyPr/>
          <a:lstStyle/>
          <a:p>
            <a:fld id="{D517E04F-56EF-A746-9D7D-CCCE1CA8116B}" type="slidenum">
              <a:rPr lang="en-US" smtClean="0"/>
              <a:t>‹#›</a:t>
            </a:fld>
            <a:endParaRPr lang="en-US"/>
          </a:p>
        </p:txBody>
      </p:sp>
      <p:sp>
        <p:nvSpPr>
          <p:cNvPr id="9" name="Rectangle 8">
            <a:extLst>
              <a:ext uri="{FF2B5EF4-FFF2-40B4-BE49-F238E27FC236}">
                <a16:creationId xmlns:a16="http://schemas.microsoft.com/office/drawing/2014/main" id="{4EF06BA2-F557-DB43-9B01-7B66EB535100}"/>
              </a:ext>
            </a:extLst>
          </p:cNvPr>
          <p:cNvSpPr/>
          <p:nvPr userDrawn="1"/>
        </p:nvSpPr>
        <p:spPr>
          <a:xfrm>
            <a:off x="0" y="0"/>
            <a:ext cx="12192000" cy="886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4CC3EC-A78B-694B-9918-7A2C8C833EB0}"/>
              </a:ext>
            </a:extLst>
          </p:cNvPr>
          <p:cNvSpPr>
            <a:spLocks noGrp="1"/>
          </p:cNvSpPr>
          <p:nvPr>
            <p:ph type="title"/>
          </p:nvPr>
        </p:nvSpPr>
        <p:spPr>
          <a:xfrm>
            <a:off x="838200" y="0"/>
            <a:ext cx="10515600" cy="886692"/>
          </a:xfrm>
        </p:spPr>
        <p:txBody>
          <a:bodyPr>
            <a:normAutofit/>
          </a:bodyPr>
          <a:lstStyle>
            <a:lvl1pPr algn="ctr">
              <a:defRPr sz="4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782893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E92A-B718-D345-8F8B-0C03D6D95B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38F547-D688-1648-940F-1D9638D989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EA7ACE-9E89-A141-9645-5E236044DB2D}"/>
              </a:ext>
            </a:extLst>
          </p:cNvPr>
          <p:cNvSpPr>
            <a:spLocks noGrp="1"/>
          </p:cNvSpPr>
          <p:nvPr>
            <p:ph type="dt" sz="half" idx="10"/>
          </p:nvPr>
        </p:nvSpPr>
        <p:spPr/>
        <p:txBody>
          <a:bodyPr/>
          <a:lstStyle/>
          <a:p>
            <a:fld id="{77E3D3ED-993E-B14A-9777-36C36D07E967}" type="datetimeFigureOut">
              <a:rPr lang="en-US" smtClean="0"/>
              <a:t>2/21/19</a:t>
            </a:fld>
            <a:endParaRPr lang="en-US"/>
          </a:p>
        </p:txBody>
      </p:sp>
      <p:sp>
        <p:nvSpPr>
          <p:cNvPr id="5" name="Footer Placeholder 4">
            <a:extLst>
              <a:ext uri="{FF2B5EF4-FFF2-40B4-BE49-F238E27FC236}">
                <a16:creationId xmlns:a16="http://schemas.microsoft.com/office/drawing/2014/main" id="{28700C11-361F-2C41-ACAE-6DBC948EB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4180E-FC93-584A-A088-1280AA2E3806}"/>
              </a:ext>
            </a:extLst>
          </p:cNvPr>
          <p:cNvSpPr>
            <a:spLocks noGrp="1"/>
          </p:cNvSpPr>
          <p:nvPr>
            <p:ph type="sldNum" sz="quarter" idx="12"/>
          </p:nvPr>
        </p:nvSpPr>
        <p:spPr/>
        <p:txBody>
          <a:bodyPr/>
          <a:lstStyle/>
          <a:p>
            <a:fld id="{D517E04F-56EF-A746-9D7D-CCCE1CA8116B}" type="slidenum">
              <a:rPr lang="en-US" smtClean="0"/>
              <a:t>‹#›</a:t>
            </a:fld>
            <a:endParaRPr lang="en-US"/>
          </a:p>
        </p:txBody>
      </p:sp>
    </p:spTree>
    <p:extLst>
      <p:ext uri="{BB962C8B-B14F-4D97-AF65-F5344CB8AC3E}">
        <p14:creationId xmlns:p14="http://schemas.microsoft.com/office/powerpoint/2010/main" val="384810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9A2A-4BC3-364C-A527-49E848FA8F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038F-8D02-4C40-AD9E-905F6A7C7E9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0D48C2-D29B-B445-AAA5-7645B4DF5C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0D3911-DDAE-AA4E-A607-1DFCA3C296E8}"/>
              </a:ext>
            </a:extLst>
          </p:cNvPr>
          <p:cNvSpPr>
            <a:spLocks noGrp="1"/>
          </p:cNvSpPr>
          <p:nvPr>
            <p:ph type="dt" sz="half" idx="10"/>
          </p:nvPr>
        </p:nvSpPr>
        <p:spPr/>
        <p:txBody>
          <a:bodyPr/>
          <a:lstStyle/>
          <a:p>
            <a:fld id="{77E3D3ED-993E-B14A-9777-36C36D07E967}" type="datetimeFigureOut">
              <a:rPr lang="en-US" smtClean="0"/>
              <a:t>2/21/19</a:t>
            </a:fld>
            <a:endParaRPr lang="en-US"/>
          </a:p>
        </p:txBody>
      </p:sp>
      <p:sp>
        <p:nvSpPr>
          <p:cNvPr id="6" name="Footer Placeholder 5">
            <a:extLst>
              <a:ext uri="{FF2B5EF4-FFF2-40B4-BE49-F238E27FC236}">
                <a16:creationId xmlns:a16="http://schemas.microsoft.com/office/drawing/2014/main" id="{CAF4BF5C-E6F3-7B49-8158-4DADDE677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B4980A-249F-BC42-8056-9AF8F68686DD}"/>
              </a:ext>
            </a:extLst>
          </p:cNvPr>
          <p:cNvSpPr>
            <a:spLocks noGrp="1"/>
          </p:cNvSpPr>
          <p:nvPr>
            <p:ph type="sldNum" sz="quarter" idx="12"/>
          </p:nvPr>
        </p:nvSpPr>
        <p:spPr/>
        <p:txBody>
          <a:bodyPr/>
          <a:lstStyle/>
          <a:p>
            <a:fld id="{D517E04F-56EF-A746-9D7D-CCCE1CA8116B}" type="slidenum">
              <a:rPr lang="en-US" smtClean="0"/>
              <a:t>‹#›</a:t>
            </a:fld>
            <a:endParaRPr lang="en-US"/>
          </a:p>
        </p:txBody>
      </p:sp>
    </p:spTree>
    <p:extLst>
      <p:ext uri="{BB962C8B-B14F-4D97-AF65-F5344CB8AC3E}">
        <p14:creationId xmlns:p14="http://schemas.microsoft.com/office/powerpoint/2010/main" val="178800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7ACA-75C0-0E43-9C70-9E30DD396F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BCDDA1-0BF2-B74D-B2CA-E75B868A3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F654FB1-A404-4A44-B059-896CFD3E12D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5A6E74-8DD5-7847-8C44-4E1BC7C50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C806587-6798-6B4A-B25C-4297C5F44AC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CC926D-B752-C047-8819-E11561F6FE27}"/>
              </a:ext>
            </a:extLst>
          </p:cNvPr>
          <p:cNvSpPr>
            <a:spLocks noGrp="1"/>
          </p:cNvSpPr>
          <p:nvPr>
            <p:ph type="dt" sz="half" idx="10"/>
          </p:nvPr>
        </p:nvSpPr>
        <p:spPr/>
        <p:txBody>
          <a:bodyPr/>
          <a:lstStyle/>
          <a:p>
            <a:fld id="{77E3D3ED-993E-B14A-9777-36C36D07E967}" type="datetimeFigureOut">
              <a:rPr lang="en-US" smtClean="0"/>
              <a:t>2/21/19</a:t>
            </a:fld>
            <a:endParaRPr lang="en-US"/>
          </a:p>
        </p:txBody>
      </p:sp>
      <p:sp>
        <p:nvSpPr>
          <p:cNvPr id="8" name="Footer Placeholder 7">
            <a:extLst>
              <a:ext uri="{FF2B5EF4-FFF2-40B4-BE49-F238E27FC236}">
                <a16:creationId xmlns:a16="http://schemas.microsoft.com/office/drawing/2014/main" id="{245BF1D0-3F3D-904F-84C5-B50487D9AD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5894D7-919D-7C4C-8529-F51AC7936743}"/>
              </a:ext>
            </a:extLst>
          </p:cNvPr>
          <p:cNvSpPr>
            <a:spLocks noGrp="1"/>
          </p:cNvSpPr>
          <p:nvPr>
            <p:ph type="sldNum" sz="quarter" idx="12"/>
          </p:nvPr>
        </p:nvSpPr>
        <p:spPr/>
        <p:txBody>
          <a:bodyPr/>
          <a:lstStyle/>
          <a:p>
            <a:fld id="{D517E04F-56EF-A746-9D7D-CCCE1CA8116B}" type="slidenum">
              <a:rPr lang="en-US" smtClean="0"/>
              <a:t>‹#›</a:t>
            </a:fld>
            <a:endParaRPr lang="en-US"/>
          </a:p>
        </p:txBody>
      </p:sp>
    </p:spTree>
    <p:extLst>
      <p:ext uri="{BB962C8B-B14F-4D97-AF65-F5344CB8AC3E}">
        <p14:creationId xmlns:p14="http://schemas.microsoft.com/office/powerpoint/2010/main" val="114546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5CF2-DF7B-2041-B2EA-29BDA347FE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EB9C20-A980-E344-A713-B999CC07A1E3}"/>
              </a:ext>
            </a:extLst>
          </p:cNvPr>
          <p:cNvSpPr>
            <a:spLocks noGrp="1"/>
          </p:cNvSpPr>
          <p:nvPr>
            <p:ph type="dt" sz="half" idx="10"/>
          </p:nvPr>
        </p:nvSpPr>
        <p:spPr/>
        <p:txBody>
          <a:bodyPr/>
          <a:lstStyle/>
          <a:p>
            <a:fld id="{77E3D3ED-993E-B14A-9777-36C36D07E967}" type="datetimeFigureOut">
              <a:rPr lang="en-US" smtClean="0"/>
              <a:t>2/21/19</a:t>
            </a:fld>
            <a:endParaRPr lang="en-US"/>
          </a:p>
        </p:txBody>
      </p:sp>
      <p:sp>
        <p:nvSpPr>
          <p:cNvPr id="4" name="Footer Placeholder 3">
            <a:extLst>
              <a:ext uri="{FF2B5EF4-FFF2-40B4-BE49-F238E27FC236}">
                <a16:creationId xmlns:a16="http://schemas.microsoft.com/office/drawing/2014/main" id="{32A444EA-8DB9-6345-80C7-37FF240E72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F460B8-402D-2448-90C5-F58E2AA82083}"/>
              </a:ext>
            </a:extLst>
          </p:cNvPr>
          <p:cNvSpPr>
            <a:spLocks noGrp="1"/>
          </p:cNvSpPr>
          <p:nvPr>
            <p:ph type="sldNum" sz="quarter" idx="12"/>
          </p:nvPr>
        </p:nvSpPr>
        <p:spPr/>
        <p:txBody>
          <a:bodyPr/>
          <a:lstStyle/>
          <a:p>
            <a:fld id="{D517E04F-56EF-A746-9D7D-CCCE1CA8116B}" type="slidenum">
              <a:rPr lang="en-US" smtClean="0"/>
              <a:t>‹#›</a:t>
            </a:fld>
            <a:endParaRPr lang="en-US"/>
          </a:p>
        </p:txBody>
      </p:sp>
    </p:spTree>
    <p:extLst>
      <p:ext uri="{BB962C8B-B14F-4D97-AF65-F5344CB8AC3E}">
        <p14:creationId xmlns:p14="http://schemas.microsoft.com/office/powerpoint/2010/main" val="1439550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3E6C7E-6E4A-0542-A257-51F0B949C31B}"/>
              </a:ext>
            </a:extLst>
          </p:cNvPr>
          <p:cNvSpPr>
            <a:spLocks noGrp="1"/>
          </p:cNvSpPr>
          <p:nvPr>
            <p:ph type="dt" sz="half" idx="10"/>
          </p:nvPr>
        </p:nvSpPr>
        <p:spPr/>
        <p:txBody>
          <a:bodyPr/>
          <a:lstStyle/>
          <a:p>
            <a:fld id="{77E3D3ED-993E-B14A-9777-36C36D07E967}" type="datetimeFigureOut">
              <a:rPr lang="en-US" smtClean="0"/>
              <a:t>2/21/19</a:t>
            </a:fld>
            <a:endParaRPr lang="en-US"/>
          </a:p>
        </p:txBody>
      </p:sp>
      <p:sp>
        <p:nvSpPr>
          <p:cNvPr id="3" name="Footer Placeholder 2">
            <a:extLst>
              <a:ext uri="{FF2B5EF4-FFF2-40B4-BE49-F238E27FC236}">
                <a16:creationId xmlns:a16="http://schemas.microsoft.com/office/drawing/2014/main" id="{E3850F95-135D-0942-8392-970AEB5689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D7FFE3-7398-F040-901A-13180A06DC8B}"/>
              </a:ext>
            </a:extLst>
          </p:cNvPr>
          <p:cNvSpPr>
            <a:spLocks noGrp="1"/>
          </p:cNvSpPr>
          <p:nvPr>
            <p:ph type="sldNum" sz="quarter" idx="12"/>
          </p:nvPr>
        </p:nvSpPr>
        <p:spPr/>
        <p:txBody>
          <a:bodyPr/>
          <a:lstStyle/>
          <a:p>
            <a:fld id="{D517E04F-56EF-A746-9D7D-CCCE1CA8116B}" type="slidenum">
              <a:rPr lang="en-US" smtClean="0"/>
              <a:t>‹#›</a:t>
            </a:fld>
            <a:endParaRPr lang="en-US"/>
          </a:p>
        </p:txBody>
      </p:sp>
    </p:spTree>
    <p:extLst>
      <p:ext uri="{BB962C8B-B14F-4D97-AF65-F5344CB8AC3E}">
        <p14:creationId xmlns:p14="http://schemas.microsoft.com/office/powerpoint/2010/main" val="3288864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D3F2-0B37-4040-8130-8A30F31A7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4547DF-79A0-3046-A848-CF83747891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1CF384-C864-A749-AE2B-3558A1A8EF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940EA6-1575-D94C-9128-F2ADD1F5C73C}"/>
              </a:ext>
            </a:extLst>
          </p:cNvPr>
          <p:cNvSpPr>
            <a:spLocks noGrp="1"/>
          </p:cNvSpPr>
          <p:nvPr>
            <p:ph type="dt" sz="half" idx="10"/>
          </p:nvPr>
        </p:nvSpPr>
        <p:spPr/>
        <p:txBody>
          <a:bodyPr/>
          <a:lstStyle/>
          <a:p>
            <a:fld id="{77E3D3ED-993E-B14A-9777-36C36D07E967}" type="datetimeFigureOut">
              <a:rPr lang="en-US" smtClean="0"/>
              <a:t>2/21/19</a:t>
            </a:fld>
            <a:endParaRPr lang="en-US"/>
          </a:p>
        </p:txBody>
      </p:sp>
      <p:sp>
        <p:nvSpPr>
          <p:cNvPr id="6" name="Footer Placeholder 5">
            <a:extLst>
              <a:ext uri="{FF2B5EF4-FFF2-40B4-BE49-F238E27FC236}">
                <a16:creationId xmlns:a16="http://schemas.microsoft.com/office/drawing/2014/main" id="{BF5BA1A9-0199-8D40-BEB8-B1D9E4630D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A18C56-FE3E-1F41-8405-649736BC77B9}"/>
              </a:ext>
            </a:extLst>
          </p:cNvPr>
          <p:cNvSpPr>
            <a:spLocks noGrp="1"/>
          </p:cNvSpPr>
          <p:nvPr>
            <p:ph type="sldNum" sz="quarter" idx="12"/>
          </p:nvPr>
        </p:nvSpPr>
        <p:spPr/>
        <p:txBody>
          <a:bodyPr/>
          <a:lstStyle/>
          <a:p>
            <a:fld id="{D517E04F-56EF-A746-9D7D-CCCE1CA8116B}" type="slidenum">
              <a:rPr lang="en-US" smtClean="0"/>
              <a:t>‹#›</a:t>
            </a:fld>
            <a:endParaRPr lang="en-US"/>
          </a:p>
        </p:txBody>
      </p:sp>
    </p:spTree>
    <p:extLst>
      <p:ext uri="{BB962C8B-B14F-4D97-AF65-F5344CB8AC3E}">
        <p14:creationId xmlns:p14="http://schemas.microsoft.com/office/powerpoint/2010/main" val="2883584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821E-F4ED-5442-BC51-1A60F517D5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0F207-7349-5B46-ACBF-D2AF95C1DF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D2658A-37E9-9044-ABBD-F70EBBCB4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F3EC85-FCB9-5440-A1F2-41945A5198B2}"/>
              </a:ext>
            </a:extLst>
          </p:cNvPr>
          <p:cNvSpPr>
            <a:spLocks noGrp="1"/>
          </p:cNvSpPr>
          <p:nvPr>
            <p:ph type="dt" sz="half" idx="10"/>
          </p:nvPr>
        </p:nvSpPr>
        <p:spPr/>
        <p:txBody>
          <a:bodyPr/>
          <a:lstStyle/>
          <a:p>
            <a:fld id="{77E3D3ED-993E-B14A-9777-36C36D07E967}" type="datetimeFigureOut">
              <a:rPr lang="en-US" smtClean="0"/>
              <a:t>2/21/19</a:t>
            </a:fld>
            <a:endParaRPr lang="en-US"/>
          </a:p>
        </p:txBody>
      </p:sp>
      <p:sp>
        <p:nvSpPr>
          <p:cNvPr id="6" name="Footer Placeholder 5">
            <a:extLst>
              <a:ext uri="{FF2B5EF4-FFF2-40B4-BE49-F238E27FC236}">
                <a16:creationId xmlns:a16="http://schemas.microsoft.com/office/drawing/2014/main" id="{F965C487-74B4-1340-B48E-157BE7C245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A3ADF8-92C0-114D-8E82-23E4A24A2267}"/>
              </a:ext>
            </a:extLst>
          </p:cNvPr>
          <p:cNvSpPr>
            <a:spLocks noGrp="1"/>
          </p:cNvSpPr>
          <p:nvPr>
            <p:ph type="sldNum" sz="quarter" idx="12"/>
          </p:nvPr>
        </p:nvSpPr>
        <p:spPr/>
        <p:txBody>
          <a:bodyPr/>
          <a:lstStyle/>
          <a:p>
            <a:fld id="{D517E04F-56EF-A746-9D7D-CCCE1CA8116B}" type="slidenum">
              <a:rPr lang="en-US" smtClean="0"/>
              <a:t>‹#›</a:t>
            </a:fld>
            <a:endParaRPr lang="en-US"/>
          </a:p>
        </p:txBody>
      </p:sp>
    </p:spTree>
    <p:extLst>
      <p:ext uri="{BB962C8B-B14F-4D97-AF65-F5344CB8AC3E}">
        <p14:creationId xmlns:p14="http://schemas.microsoft.com/office/powerpoint/2010/main" val="3659472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EFB35B-72BE-9441-B59D-CB24CE2E2B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419E9D-DA4F-234E-A97F-3BB1A3446C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4B7A8-1505-914B-A2BE-9A7464CDC3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E3D3ED-993E-B14A-9777-36C36D07E967}" type="datetimeFigureOut">
              <a:rPr lang="en-US" smtClean="0"/>
              <a:t>2/21/19</a:t>
            </a:fld>
            <a:endParaRPr lang="en-US"/>
          </a:p>
        </p:txBody>
      </p:sp>
      <p:sp>
        <p:nvSpPr>
          <p:cNvPr id="5" name="Footer Placeholder 4">
            <a:extLst>
              <a:ext uri="{FF2B5EF4-FFF2-40B4-BE49-F238E27FC236}">
                <a16:creationId xmlns:a16="http://schemas.microsoft.com/office/drawing/2014/main" id="{8E4E0F6C-A89B-1940-9662-0B75A75391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6858BF-18B4-EC42-8DD7-B618DCBACC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7E04F-56EF-A746-9D7D-CCCE1CA8116B}" type="slidenum">
              <a:rPr lang="en-US" smtClean="0"/>
              <a:t>‹#›</a:t>
            </a:fld>
            <a:endParaRPr lang="en-US"/>
          </a:p>
        </p:txBody>
      </p:sp>
    </p:spTree>
    <p:extLst>
      <p:ext uri="{BB962C8B-B14F-4D97-AF65-F5344CB8AC3E}">
        <p14:creationId xmlns:p14="http://schemas.microsoft.com/office/powerpoint/2010/main" val="1964766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B00A4-D13F-1E48-9AEF-F31E13A3AC4E}"/>
              </a:ext>
            </a:extLst>
          </p:cNvPr>
          <p:cNvSpPr>
            <a:spLocks noGrp="1"/>
          </p:cNvSpPr>
          <p:nvPr>
            <p:ph type="ctrTitle"/>
          </p:nvPr>
        </p:nvSpPr>
        <p:spPr>
          <a:xfrm>
            <a:off x="1524000" y="1813019"/>
            <a:ext cx="9144000" cy="2387600"/>
          </a:xfrm>
        </p:spPr>
        <p:txBody>
          <a:bodyPr anchor="t">
            <a:normAutofit fontScale="90000"/>
          </a:bodyPr>
          <a:lstStyle/>
          <a:p>
            <a:r>
              <a:rPr lang="en-US" dirty="0">
                <a:latin typeface="Arial" panose="020B0604020202020204" pitchFamily="34" charset="0"/>
                <a:cs typeface="Arial" panose="020B0604020202020204" pitchFamily="34" charset="0"/>
              </a:rPr>
              <a:t>Confounded </a:t>
            </a:r>
            <a:r>
              <a:rPr lang="en-US" dirty="0" err="1">
                <a:latin typeface="Arial" panose="020B0604020202020204" pitchFamily="34" charset="0"/>
                <a:cs typeface="Arial" panose="020B0604020202020204" pitchFamily="34" charset="0"/>
              </a:rPr>
              <a:t>Cuisiner</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Learning Cuisines Through Unsupervised Learning</a:t>
            </a:r>
          </a:p>
        </p:txBody>
      </p:sp>
      <p:sp>
        <p:nvSpPr>
          <p:cNvPr id="3" name="Subtitle 2">
            <a:extLst>
              <a:ext uri="{FF2B5EF4-FFF2-40B4-BE49-F238E27FC236}">
                <a16:creationId xmlns:a16="http://schemas.microsoft.com/office/drawing/2014/main" id="{A441F4EA-95F5-2241-9021-8F4DEF312352}"/>
              </a:ext>
            </a:extLst>
          </p:cNvPr>
          <p:cNvSpPr>
            <a:spLocks noGrp="1"/>
          </p:cNvSpPr>
          <p:nvPr>
            <p:ph type="subTitle" idx="1"/>
          </p:nvPr>
        </p:nvSpPr>
        <p:spPr>
          <a:xfrm>
            <a:off x="1524000" y="4292694"/>
            <a:ext cx="9144000" cy="1655762"/>
          </a:xfrm>
        </p:spPr>
        <p:txBody>
          <a:bodyPr/>
          <a:lstStyle/>
          <a:p>
            <a:r>
              <a:rPr lang="en-US" dirty="0">
                <a:latin typeface="Arial" panose="020B0604020202020204" pitchFamily="34" charset="0"/>
                <a:cs typeface="Arial" panose="020B0604020202020204" pitchFamily="34" charset="0"/>
              </a:rPr>
              <a:t>Stefan Heinze</a:t>
            </a:r>
          </a:p>
          <a:p>
            <a:r>
              <a:rPr lang="en-US" dirty="0">
                <a:latin typeface="Arial" panose="020B0604020202020204" pitchFamily="34" charset="0"/>
                <a:cs typeface="Arial" panose="020B0604020202020204" pitchFamily="34" charset="0"/>
              </a:rPr>
              <a:t>Data Challenge Week 6</a:t>
            </a:r>
          </a:p>
        </p:txBody>
      </p:sp>
    </p:spTree>
    <p:extLst>
      <p:ext uri="{BB962C8B-B14F-4D97-AF65-F5344CB8AC3E}">
        <p14:creationId xmlns:p14="http://schemas.microsoft.com/office/powerpoint/2010/main" val="3410643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3455736-5738-7048-84DD-0EA5E31ADC29}"/>
              </a:ext>
            </a:extLst>
          </p:cNvPr>
          <p:cNvSpPr>
            <a:spLocks noGrp="1"/>
          </p:cNvSpPr>
          <p:nvPr>
            <p:ph idx="1"/>
          </p:nvPr>
        </p:nvSpPr>
        <p:spPr>
          <a:xfrm>
            <a:off x="838200" y="2791308"/>
            <a:ext cx="10515600" cy="1275384"/>
          </a:xfrm>
        </p:spPr>
        <p:txBody>
          <a:bodyPr anchor="ctr">
            <a:normAutofit/>
          </a:bodyPr>
          <a:lstStyle/>
          <a:p>
            <a:pPr marL="0" indent="0" algn="ctr">
              <a:buNone/>
            </a:pPr>
            <a:r>
              <a:rPr lang="en-US" sz="4000" b="1" dirty="0"/>
              <a:t>Identified Cuisines</a:t>
            </a:r>
          </a:p>
        </p:txBody>
      </p:sp>
    </p:spTree>
    <p:extLst>
      <p:ext uri="{BB962C8B-B14F-4D97-AF65-F5344CB8AC3E}">
        <p14:creationId xmlns:p14="http://schemas.microsoft.com/office/powerpoint/2010/main" val="3072924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FBAD-294E-3849-A2E7-A41FAF706BAE}"/>
              </a:ext>
            </a:extLst>
          </p:cNvPr>
          <p:cNvSpPr>
            <a:spLocks noGrp="1"/>
          </p:cNvSpPr>
          <p:nvPr>
            <p:ph type="title"/>
          </p:nvPr>
        </p:nvSpPr>
        <p:spPr>
          <a:xfrm>
            <a:off x="0" y="140098"/>
            <a:ext cx="12192000" cy="723442"/>
          </a:xfrm>
        </p:spPr>
        <p:txBody>
          <a:bodyPr>
            <a:normAutofit/>
          </a:bodyPr>
          <a:lstStyle/>
          <a:p>
            <a:pPr algn="ctr"/>
            <a:r>
              <a:rPr lang="en-US" sz="3000" b="1" dirty="0"/>
              <a:t>Assigning cluster names is done manually</a:t>
            </a:r>
          </a:p>
        </p:txBody>
      </p:sp>
      <p:pic>
        <p:nvPicPr>
          <p:cNvPr id="4" name="Picture 3">
            <a:extLst>
              <a:ext uri="{FF2B5EF4-FFF2-40B4-BE49-F238E27FC236}">
                <a16:creationId xmlns:a16="http://schemas.microsoft.com/office/drawing/2014/main" id="{7D72F133-77A1-1F44-A85D-7FB8008B85F2}"/>
              </a:ext>
            </a:extLst>
          </p:cNvPr>
          <p:cNvPicPr>
            <a:picLocks noChangeAspect="1"/>
          </p:cNvPicPr>
          <p:nvPr/>
        </p:nvPicPr>
        <p:blipFill>
          <a:blip r:embed="rId2"/>
          <a:stretch>
            <a:fillRect/>
          </a:stretch>
        </p:blipFill>
        <p:spPr>
          <a:xfrm>
            <a:off x="60960" y="1790700"/>
            <a:ext cx="1930400" cy="3276600"/>
          </a:xfrm>
          <a:prstGeom prst="rect">
            <a:avLst/>
          </a:prstGeom>
        </p:spPr>
      </p:pic>
      <p:pic>
        <p:nvPicPr>
          <p:cNvPr id="6" name="Picture 5">
            <a:extLst>
              <a:ext uri="{FF2B5EF4-FFF2-40B4-BE49-F238E27FC236}">
                <a16:creationId xmlns:a16="http://schemas.microsoft.com/office/drawing/2014/main" id="{1679B504-FFBC-A543-B7C0-302242AAA683}"/>
              </a:ext>
            </a:extLst>
          </p:cNvPr>
          <p:cNvPicPr>
            <a:picLocks noChangeAspect="1"/>
          </p:cNvPicPr>
          <p:nvPr/>
        </p:nvPicPr>
        <p:blipFill>
          <a:blip r:embed="rId3"/>
          <a:stretch>
            <a:fillRect/>
          </a:stretch>
        </p:blipFill>
        <p:spPr>
          <a:xfrm>
            <a:off x="1991360" y="1681250"/>
            <a:ext cx="2006600" cy="3429000"/>
          </a:xfrm>
          <a:prstGeom prst="rect">
            <a:avLst/>
          </a:prstGeom>
        </p:spPr>
      </p:pic>
      <p:pic>
        <p:nvPicPr>
          <p:cNvPr id="22" name="Picture 21">
            <a:extLst>
              <a:ext uri="{FF2B5EF4-FFF2-40B4-BE49-F238E27FC236}">
                <a16:creationId xmlns:a16="http://schemas.microsoft.com/office/drawing/2014/main" id="{39D4C52F-BBDB-EE4D-8783-3EAC43C8C161}"/>
              </a:ext>
            </a:extLst>
          </p:cNvPr>
          <p:cNvPicPr>
            <a:picLocks noChangeAspect="1"/>
          </p:cNvPicPr>
          <p:nvPr/>
        </p:nvPicPr>
        <p:blipFill>
          <a:blip r:embed="rId4"/>
          <a:stretch>
            <a:fillRect/>
          </a:stretch>
        </p:blipFill>
        <p:spPr>
          <a:xfrm>
            <a:off x="3848331" y="1719350"/>
            <a:ext cx="1968500" cy="3352800"/>
          </a:xfrm>
          <a:prstGeom prst="rect">
            <a:avLst/>
          </a:prstGeom>
        </p:spPr>
      </p:pic>
      <p:pic>
        <p:nvPicPr>
          <p:cNvPr id="9" name="Picture 8">
            <a:extLst>
              <a:ext uri="{FF2B5EF4-FFF2-40B4-BE49-F238E27FC236}">
                <a16:creationId xmlns:a16="http://schemas.microsoft.com/office/drawing/2014/main" id="{53D9CC8A-B3D4-4C40-9087-DBB84690BE9B}"/>
              </a:ext>
            </a:extLst>
          </p:cNvPr>
          <p:cNvPicPr>
            <a:picLocks noChangeAspect="1"/>
          </p:cNvPicPr>
          <p:nvPr/>
        </p:nvPicPr>
        <p:blipFill>
          <a:blip r:embed="rId5"/>
          <a:stretch>
            <a:fillRect/>
          </a:stretch>
        </p:blipFill>
        <p:spPr>
          <a:xfrm>
            <a:off x="346710" y="5271018"/>
            <a:ext cx="1358900" cy="901700"/>
          </a:xfrm>
          <a:prstGeom prst="rect">
            <a:avLst/>
          </a:prstGeom>
        </p:spPr>
      </p:pic>
      <p:pic>
        <p:nvPicPr>
          <p:cNvPr id="10" name="Picture 9">
            <a:extLst>
              <a:ext uri="{FF2B5EF4-FFF2-40B4-BE49-F238E27FC236}">
                <a16:creationId xmlns:a16="http://schemas.microsoft.com/office/drawing/2014/main" id="{8E8B7123-3D44-DF43-829A-EAFD287CE7B9}"/>
              </a:ext>
            </a:extLst>
          </p:cNvPr>
          <p:cNvPicPr>
            <a:picLocks noChangeAspect="1"/>
          </p:cNvPicPr>
          <p:nvPr/>
        </p:nvPicPr>
        <p:blipFill>
          <a:blip r:embed="rId6"/>
          <a:stretch>
            <a:fillRect/>
          </a:stretch>
        </p:blipFill>
        <p:spPr>
          <a:xfrm>
            <a:off x="2276071" y="5271018"/>
            <a:ext cx="1358900" cy="902627"/>
          </a:xfrm>
          <a:prstGeom prst="rect">
            <a:avLst/>
          </a:prstGeom>
        </p:spPr>
      </p:pic>
      <p:pic>
        <p:nvPicPr>
          <p:cNvPr id="11" name="Picture 10">
            <a:extLst>
              <a:ext uri="{FF2B5EF4-FFF2-40B4-BE49-F238E27FC236}">
                <a16:creationId xmlns:a16="http://schemas.microsoft.com/office/drawing/2014/main" id="{90DE2A3F-8C41-9C49-B0DB-45EFD744D8DD}"/>
              </a:ext>
            </a:extLst>
          </p:cNvPr>
          <p:cNvPicPr>
            <a:picLocks noChangeAspect="1"/>
          </p:cNvPicPr>
          <p:nvPr/>
        </p:nvPicPr>
        <p:blipFill>
          <a:blip r:embed="rId7"/>
          <a:stretch>
            <a:fillRect/>
          </a:stretch>
        </p:blipFill>
        <p:spPr>
          <a:xfrm>
            <a:off x="3997960" y="5110250"/>
            <a:ext cx="1587500" cy="1270000"/>
          </a:xfrm>
          <a:prstGeom prst="rect">
            <a:avLst/>
          </a:prstGeom>
        </p:spPr>
      </p:pic>
      <p:sp>
        <p:nvSpPr>
          <p:cNvPr id="26" name="Content Placeholder 2">
            <a:extLst>
              <a:ext uri="{FF2B5EF4-FFF2-40B4-BE49-F238E27FC236}">
                <a16:creationId xmlns:a16="http://schemas.microsoft.com/office/drawing/2014/main" id="{62FCD4B1-0AB4-C946-A321-EB029A5BF108}"/>
              </a:ext>
            </a:extLst>
          </p:cNvPr>
          <p:cNvSpPr>
            <a:spLocks noGrp="1"/>
          </p:cNvSpPr>
          <p:nvPr>
            <p:ph idx="1"/>
          </p:nvPr>
        </p:nvSpPr>
        <p:spPr>
          <a:xfrm>
            <a:off x="6963295" y="1395553"/>
            <a:ext cx="5167745" cy="4777165"/>
          </a:xfrm>
        </p:spPr>
        <p:txBody>
          <a:bodyPr>
            <a:normAutofit/>
          </a:bodyPr>
          <a:lstStyle/>
          <a:p>
            <a:pPr marL="0" indent="0">
              <a:buNone/>
            </a:pPr>
            <a:r>
              <a:rPr lang="en-US" u="sng" dirty="0"/>
              <a:t>Identified cuisines:</a:t>
            </a:r>
          </a:p>
          <a:p>
            <a:pPr marL="514350" indent="-514350">
              <a:buFont typeface="+mj-lt"/>
              <a:buAutoNum type="arabicPeriod"/>
            </a:pPr>
            <a:r>
              <a:rPr lang="en-US" dirty="0"/>
              <a:t>Italian</a:t>
            </a:r>
          </a:p>
          <a:p>
            <a:pPr marL="514350" indent="-514350">
              <a:buFont typeface="+mj-lt"/>
              <a:buAutoNum type="arabicPeriod"/>
            </a:pPr>
            <a:r>
              <a:rPr lang="en-US" dirty="0"/>
              <a:t>Indian</a:t>
            </a:r>
          </a:p>
          <a:p>
            <a:pPr marL="514350" indent="-514350">
              <a:buFont typeface="+mj-lt"/>
              <a:buAutoNum type="arabicPeriod"/>
            </a:pPr>
            <a:r>
              <a:rPr lang="en-US" dirty="0"/>
              <a:t>Mexican</a:t>
            </a:r>
          </a:p>
          <a:p>
            <a:pPr marL="514350" indent="-514350">
              <a:buFont typeface="+mj-lt"/>
              <a:buAutoNum type="arabicPeriod"/>
            </a:pPr>
            <a:r>
              <a:rPr lang="en-US" dirty="0"/>
              <a:t>Mediterranean</a:t>
            </a:r>
          </a:p>
          <a:p>
            <a:pPr marL="514350" indent="-514350">
              <a:buFont typeface="+mj-lt"/>
              <a:buAutoNum type="arabicPeriod"/>
            </a:pPr>
            <a:r>
              <a:rPr lang="en-US" dirty="0"/>
              <a:t>East Asian</a:t>
            </a:r>
          </a:p>
          <a:p>
            <a:pPr marL="514350" indent="-514350">
              <a:buFont typeface="+mj-lt"/>
              <a:buAutoNum type="arabicPeriod"/>
            </a:pPr>
            <a:r>
              <a:rPr lang="en-US" dirty="0"/>
              <a:t>American</a:t>
            </a:r>
          </a:p>
          <a:p>
            <a:pPr marL="514350" indent="-514350">
              <a:buFont typeface="+mj-lt"/>
              <a:buAutoNum type="arabicPeriod"/>
            </a:pPr>
            <a:r>
              <a:rPr lang="en-US" dirty="0"/>
              <a:t>Desserts</a:t>
            </a:r>
          </a:p>
          <a:p>
            <a:pPr marL="514350" indent="-514350">
              <a:buFont typeface="+mj-lt"/>
              <a:buAutoNum type="arabicPeriod"/>
            </a:pPr>
            <a:r>
              <a:rPr lang="en-US" dirty="0"/>
              <a:t>Southeast Asian</a:t>
            </a:r>
          </a:p>
        </p:txBody>
      </p:sp>
    </p:spTree>
    <p:extLst>
      <p:ext uri="{BB962C8B-B14F-4D97-AF65-F5344CB8AC3E}">
        <p14:creationId xmlns:p14="http://schemas.microsoft.com/office/powerpoint/2010/main" val="1147052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FBAD-294E-3849-A2E7-A41FAF706BAE}"/>
              </a:ext>
            </a:extLst>
          </p:cNvPr>
          <p:cNvSpPr>
            <a:spLocks noGrp="1"/>
          </p:cNvSpPr>
          <p:nvPr>
            <p:ph type="title"/>
          </p:nvPr>
        </p:nvSpPr>
        <p:spPr>
          <a:xfrm>
            <a:off x="0" y="140098"/>
            <a:ext cx="12192000" cy="723442"/>
          </a:xfrm>
        </p:spPr>
        <p:txBody>
          <a:bodyPr>
            <a:normAutofit/>
          </a:bodyPr>
          <a:lstStyle/>
          <a:p>
            <a:pPr algn="ctr"/>
            <a:r>
              <a:rPr lang="en-US" sz="3000" b="1" dirty="0"/>
              <a:t>Difficult to tell if clusters are well separated</a:t>
            </a:r>
          </a:p>
        </p:txBody>
      </p:sp>
      <p:pic>
        <p:nvPicPr>
          <p:cNvPr id="13" name="Picture 12">
            <a:extLst>
              <a:ext uri="{FF2B5EF4-FFF2-40B4-BE49-F238E27FC236}">
                <a16:creationId xmlns:a16="http://schemas.microsoft.com/office/drawing/2014/main" id="{2C648E23-DB32-6747-9D43-F5F0F71CF008}"/>
              </a:ext>
            </a:extLst>
          </p:cNvPr>
          <p:cNvPicPr>
            <a:picLocks noChangeAspect="1"/>
          </p:cNvPicPr>
          <p:nvPr/>
        </p:nvPicPr>
        <p:blipFill>
          <a:blip r:embed="rId2"/>
          <a:stretch>
            <a:fillRect/>
          </a:stretch>
        </p:blipFill>
        <p:spPr>
          <a:xfrm>
            <a:off x="6772224" y="982643"/>
            <a:ext cx="4915469" cy="5686373"/>
          </a:xfrm>
          <a:prstGeom prst="rect">
            <a:avLst/>
          </a:prstGeom>
        </p:spPr>
      </p:pic>
      <p:pic>
        <p:nvPicPr>
          <p:cNvPr id="8" name="Picture 7">
            <a:extLst>
              <a:ext uri="{FF2B5EF4-FFF2-40B4-BE49-F238E27FC236}">
                <a16:creationId xmlns:a16="http://schemas.microsoft.com/office/drawing/2014/main" id="{10E4D665-02B0-AB4F-AFD7-C672D97A578E}"/>
              </a:ext>
            </a:extLst>
          </p:cNvPr>
          <p:cNvPicPr>
            <a:picLocks noChangeAspect="1"/>
          </p:cNvPicPr>
          <p:nvPr/>
        </p:nvPicPr>
        <p:blipFill>
          <a:blip r:embed="rId3"/>
          <a:stretch>
            <a:fillRect/>
          </a:stretch>
        </p:blipFill>
        <p:spPr>
          <a:xfrm>
            <a:off x="365635" y="982644"/>
            <a:ext cx="6096119" cy="5875355"/>
          </a:xfrm>
          <a:prstGeom prst="rect">
            <a:avLst/>
          </a:prstGeom>
        </p:spPr>
      </p:pic>
    </p:spTree>
    <p:extLst>
      <p:ext uri="{BB962C8B-B14F-4D97-AF65-F5344CB8AC3E}">
        <p14:creationId xmlns:p14="http://schemas.microsoft.com/office/powerpoint/2010/main" val="2150006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59196D-525A-C346-A93E-03BA61A69D3E}"/>
              </a:ext>
            </a:extLst>
          </p:cNvPr>
          <p:cNvSpPr>
            <a:spLocks noGrp="1"/>
          </p:cNvSpPr>
          <p:nvPr>
            <p:ph type="title"/>
          </p:nvPr>
        </p:nvSpPr>
        <p:spPr>
          <a:xfrm>
            <a:off x="0" y="-219133"/>
            <a:ext cx="12192000" cy="1325563"/>
          </a:xfrm>
        </p:spPr>
        <p:txBody>
          <a:bodyPr>
            <a:normAutofit/>
          </a:bodyPr>
          <a:lstStyle/>
          <a:p>
            <a:pPr algn="ctr"/>
            <a:r>
              <a:rPr lang="en-US" sz="3000" b="1" dirty="0"/>
              <a:t>Distinguishing ingredients</a:t>
            </a:r>
          </a:p>
        </p:txBody>
      </p:sp>
      <p:sp>
        <p:nvSpPr>
          <p:cNvPr id="6" name="Content Placeholder 2">
            <a:extLst>
              <a:ext uri="{FF2B5EF4-FFF2-40B4-BE49-F238E27FC236}">
                <a16:creationId xmlns:a16="http://schemas.microsoft.com/office/drawing/2014/main" id="{DC6F6842-7B6F-124E-8A1B-24994717CEAF}"/>
              </a:ext>
            </a:extLst>
          </p:cNvPr>
          <p:cNvSpPr>
            <a:spLocks noGrp="1"/>
          </p:cNvSpPr>
          <p:nvPr>
            <p:ph idx="1"/>
          </p:nvPr>
        </p:nvSpPr>
        <p:spPr>
          <a:xfrm>
            <a:off x="235975" y="1106431"/>
            <a:ext cx="11895066" cy="1732049"/>
          </a:xfrm>
        </p:spPr>
        <p:txBody>
          <a:bodyPr>
            <a:normAutofit/>
          </a:bodyPr>
          <a:lstStyle/>
          <a:p>
            <a:pPr marL="0" indent="0">
              <a:buNone/>
            </a:pPr>
            <a:r>
              <a:rPr lang="en-US" dirty="0"/>
              <a:t>Distinguishing ingredients in a particular cuisine were identified by comparing the fraction of recipes that contain an ingredient within the cuisine of interest to the maximum fraction of recipes that contain that same ingredient in all other cuisines. </a:t>
            </a:r>
          </a:p>
        </p:txBody>
      </p:sp>
      <p:pic>
        <p:nvPicPr>
          <p:cNvPr id="8" name="Picture 7">
            <a:extLst>
              <a:ext uri="{FF2B5EF4-FFF2-40B4-BE49-F238E27FC236}">
                <a16:creationId xmlns:a16="http://schemas.microsoft.com/office/drawing/2014/main" id="{6C341E18-20BB-F44F-A2A2-D69F741C0E76}"/>
              </a:ext>
            </a:extLst>
          </p:cNvPr>
          <p:cNvPicPr>
            <a:picLocks noChangeAspect="1"/>
          </p:cNvPicPr>
          <p:nvPr/>
        </p:nvPicPr>
        <p:blipFill>
          <a:blip r:embed="rId2"/>
          <a:stretch>
            <a:fillRect/>
          </a:stretch>
        </p:blipFill>
        <p:spPr>
          <a:xfrm>
            <a:off x="2598811" y="2828867"/>
            <a:ext cx="2095500" cy="2438400"/>
          </a:xfrm>
          <a:prstGeom prst="rect">
            <a:avLst/>
          </a:prstGeom>
        </p:spPr>
      </p:pic>
      <p:pic>
        <p:nvPicPr>
          <p:cNvPr id="10" name="Picture 9">
            <a:extLst>
              <a:ext uri="{FF2B5EF4-FFF2-40B4-BE49-F238E27FC236}">
                <a16:creationId xmlns:a16="http://schemas.microsoft.com/office/drawing/2014/main" id="{D8F1CED7-B56D-D641-A4CB-F67C262BBE54}"/>
              </a:ext>
            </a:extLst>
          </p:cNvPr>
          <p:cNvPicPr>
            <a:picLocks noChangeAspect="1"/>
          </p:cNvPicPr>
          <p:nvPr/>
        </p:nvPicPr>
        <p:blipFill>
          <a:blip r:embed="rId3"/>
          <a:stretch>
            <a:fillRect/>
          </a:stretch>
        </p:blipFill>
        <p:spPr>
          <a:xfrm>
            <a:off x="255675" y="2828867"/>
            <a:ext cx="2146300" cy="2463800"/>
          </a:xfrm>
          <a:prstGeom prst="rect">
            <a:avLst/>
          </a:prstGeom>
        </p:spPr>
      </p:pic>
      <p:pic>
        <p:nvPicPr>
          <p:cNvPr id="12" name="Picture 11">
            <a:extLst>
              <a:ext uri="{FF2B5EF4-FFF2-40B4-BE49-F238E27FC236}">
                <a16:creationId xmlns:a16="http://schemas.microsoft.com/office/drawing/2014/main" id="{2B02082C-178A-2342-A199-07E696D13C0C}"/>
              </a:ext>
            </a:extLst>
          </p:cNvPr>
          <p:cNvPicPr>
            <a:picLocks noChangeAspect="1"/>
          </p:cNvPicPr>
          <p:nvPr/>
        </p:nvPicPr>
        <p:blipFill>
          <a:blip r:embed="rId4"/>
          <a:stretch>
            <a:fillRect/>
          </a:stretch>
        </p:blipFill>
        <p:spPr>
          <a:xfrm>
            <a:off x="4891147" y="2841567"/>
            <a:ext cx="2108200" cy="2438400"/>
          </a:xfrm>
          <a:prstGeom prst="rect">
            <a:avLst/>
          </a:prstGeom>
        </p:spPr>
      </p:pic>
      <p:pic>
        <p:nvPicPr>
          <p:cNvPr id="13" name="Picture 12">
            <a:extLst>
              <a:ext uri="{FF2B5EF4-FFF2-40B4-BE49-F238E27FC236}">
                <a16:creationId xmlns:a16="http://schemas.microsoft.com/office/drawing/2014/main" id="{E1B89D17-C35B-CB47-BB5D-A3B6E72DB097}"/>
              </a:ext>
            </a:extLst>
          </p:cNvPr>
          <p:cNvPicPr>
            <a:picLocks noChangeAspect="1"/>
          </p:cNvPicPr>
          <p:nvPr/>
        </p:nvPicPr>
        <p:blipFill>
          <a:blip r:embed="rId5"/>
          <a:stretch>
            <a:fillRect/>
          </a:stretch>
        </p:blipFill>
        <p:spPr>
          <a:xfrm>
            <a:off x="596091" y="5443822"/>
            <a:ext cx="1358900" cy="901700"/>
          </a:xfrm>
          <a:prstGeom prst="rect">
            <a:avLst/>
          </a:prstGeom>
        </p:spPr>
      </p:pic>
      <p:pic>
        <p:nvPicPr>
          <p:cNvPr id="14" name="Picture 13">
            <a:extLst>
              <a:ext uri="{FF2B5EF4-FFF2-40B4-BE49-F238E27FC236}">
                <a16:creationId xmlns:a16="http://schemas.microsoft.com/office/drawing/2014/main" id="{EE329563-ECF4-6A4F-BFEF-7E4A6B81DFE8}"/>
              </a:ext>
            </a:extLst>
          </p:cNvPr>
          <p:cNvPicPr>
            <a:picLocks noChangeAspect="1"/>
          </p:cNvPicPr>
          <p:nvPr/>
        </p:nvPicPr>
        <p:blipFill>
          <a:blip r:embed="rId6"/>
          <a:stretch>
            <a:fillRect/>
          </a:stretch>
        </p:blipFill>
        <p:spPr>
          <a:xfrm>
            <a:off x="2841333" y="5443822"/>
            <a:ext cx="1358900" cy="902627"/>
          </a:xfrm>
          <a:prstGeom prst="rect">
            <a:avLst/>
          </a:prstGeom>
        </p:spPr>
      </p:pic>
      <p:pic>
        <p:nvPicPr>
          <p:cNvPr id="15" name="Picture 14">
            <a:extLst>
              <a:ext uri="{FF2B5EF4-FFF2-40B4-BE49-F238E27FC236}">
                <a16:creationId xmlns:a16="http://schemas.microsoft.com/office/drawing/2014/main" id="{C38E4FE8-064D-6344-B5EC-5C90F65EA614}"/>
              </a:ext>
            </a:extLst>
          </p:cNvPr>
          <p:cNvPicPr>
            <a:picLocks noChangeAspect="1"/>
          </p:cNvPicPr>
          <p:nvPr/>
        </p:nvPicPr>
        <p:blipFill>
          <a:blip r:embed="rId7"/>
          <a:stretch>
            <a:fillRect/>
          </a:stretch>
        </p:blipFill>
        <p:spPr>
          <a:xfrm>
            <a:off x="5111861" y="5283054"/>
            <a:ext cx="1587500" cy="1270000"/>
          </a:xfrm>
          <a:prstGeom prst="rect">
            <a:avLst/>
          </a:prstGeom>
        </p:spPr>
      </p:pic>
      <p:sp>
        <p:nvSpPr>
          <p:cNvPr id="16" name="Content Placeholder 2">
            <a:extLst>
              <a:ext uri="{FF2B5EF4-FFF2-40B4-BE49-F238E27FC236}">
                <a16:creationId xmlns:a16="http://schemas.microsoft.com/office/drawing/2014/main" id="{A41841F8-8E5B-6546-BDF1-3B30A9C8F08D}"/>
              </a:ext>
            </a:extLst>
          </p:cNvPr>
          <p:cNvSpPr txBox="1">
            <a:spLocks/>
          </p:cNvSpPr>
          <p:nvPr/>
        </p:nvSpPr>
        <p:spPr>
          <a:xfrm>
            <a:off x="7127252" y="2838480"/>
            <a:ext cx="4814112" cy="3782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These are ingredients that should be used as guidelines for hand labeling. If a recipe contains multiple of these ingredients, the recipe likely belongs to these cuisines.</a:t>
            </a:r>
          </a:p>
        </p:txBody>
      </p:sp>
    </p:spTree>
    <p:extLst>
      <p:ext uri="{BB962C8B-B14F-4D97-AF65-F5344CB8AC3E}">
        <p14:creationId xmlns:p14="http://schemas.microsoft.com/office/powerpoint/2010/main" val="4007029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1B5C-7E92-774B-AD1C-4B52562B0F82}"/>
              </a:ext>
            </a:extLst>
          </p:cNvPr>
          <p:cNvSpPr>
            <a:spLocks noGrp="1"/>
          </p:cNvSpPr>
          <p:nvPr>
            <p:ph type="title"/>
          </p:nvPr>
        </p:nvSpPr>
        <p:spPr/>
        <p:txBody>
          <a:bodyPr/>
          <a:lstStyle/>
          <a:p>
            <a:r>
              <a:rPr lang="en-US" b="1" dirty="0"/>
              <a:t>Task</a:t>
            </a:r>
          </a:p>
        </p:txBody>
      </p:sp>
      <p:sp>
        <p:nvSpPr>
          <p:cNvPr id="3" name="Content Placeholder 2">
            <a:extLst>
              <a:ext uri="{FF2B5EF4-FFF2-40B4-BE49-F238E27FC236}">
                <a16:creationId xmlns:a16="http://schemas.microsoft.com/office/drawing/2014/main" id="{E65F83CC-F4B7-DC4A-B455-7E6EEAA8DF9F}"/>
              </a:ext>
            </a:extLst>
          </p:cNvPr>
          <p:cNvSpPr>
            <a:spLocks noGrp="1"/>
          </p:cNvSpPr>
          <p:nvPr>
            <p:ph idx="1"/>
          </p:nvPr>
        </p:nvSpPr>
        <p:spPr>
          <a:xfrm>
            <a:off x="838200" y="1253330"/>
            <a:ext cx="10515600" cy="5294954"/>
          </a:xfrm>
        </p:spPr>
        <p:txBody>
          <a:bodyPr/>
          <a:lstStyle/>
          <a:p>
            <a:pPr marL="0" indent="0">
              <a:buNone/>
            </a:pPr>
            <a:r>
              <a:rPr lang="en-US" dirty="0"/>
              <a:t>Given a set of recipes whose cuisine types are not given, is it possible to figure out which cuisine each recipe belongs to?</a:t>
            </a:r>
          </a:p>
          <a:p>
            <a:pPr marL="0" indent="0">
              <a:buNone/>
            </a:pPr>
            <a:endParaRPr lang="en-US" dirty="0"/>
          </a:p>
          <a:p>
            <a:pPr marL="0" indent="0">
              <a:buNone/>
            </a:pPr>
            <a:endParaRPr lang="en-US" dirty="0"/>
          </a:p>
          <a:p>
            <a:pPr marL="0" indent="0">
              <a:buNone/>
            </a:pPr>
            <a:endParaRPr lang="en-US" dirty="0"/>
          </a:p>
          <a:p>
            <a:pPr marL="0" indent="0">
              <a:buNone/>
            </a:pPr>
            <a:r>
              <a:rPr lang="en-US" dirty="0"/>
              <a:t>Sub-problems:</a:t>
            </a:r>
          </a:p>
          <a:p>
            <a:pPr marL="514350" indent="-514350">
              <a:buFont typeface="+mj-lt"/>
              <a:buAutoNum type="arabicPeriod"/>
            </a:pPr>
            <a:r>
              <a:rPr lang="en-US" dirty="0"/>
              <a:t>What are the driving ingredients for each cuisine?</a:t>
            </a:r>
          </a:p>
          <a:p>
            <a:pPr marL="514350" indent="-514350">
              <a:buFont typeface="+mj-lt"/>
              <a:buAutoNum type="arabicPeriod"/>
            </a:pPr>
            <a:r>
              <a:rPr lang="en-US" dirty="0"/>
              <a:t>How would you write a guide for an outsourcing team to label cuisines by hand?</a:t>
            </a:r>
          </a:p>
          <a:p>
            <a:pPr marL="514350" indent="-514350">
              <a:buFont typeface="+mj-lt"/>
              <a:buAutoNum type="arabicPeriod"/>
            </a:pPr>
            <a:r>
              <a:rPr lang="en-US" dirty="0">
                <a:solidFill>
                  <a:schemeClr val="bg1">
                    <a:lumMod val="75000"/>
                  </a:schemeClr>
                </a:solidFill>
              </a:rPr>
              <a:t>Can you design this to be robust enough to understand similarities / substitutions between ingredients?</a:t>
            </a:r>
          </a:p>
          <a:p>
            <a:pPr marL="0" indent="0">
              <a:buNone/>
            </a:pPr>
            <a:endParaRPr lang="en-US" dirty="0"/>
          </a:p>
          <a:p>
            <a:pPr marL="0" indent="0">
              <a:buNone/>
            </a:pPr>
            <a:endParaRPr lang="en-US" dirty="0"/>
          </a:p>
        </p:txBody>
      </p:sp>
      <p:pic>
        <p:nvPicPr>
          <p:cNvPr id="8" name="Picture 7">
            <a:extLst>
              <a:ext uri="{FF2B5EF4-FFF2-40B4-BE49-F238E27FC236}">
                <a16:creationId xmlns:a16="http://schemas.microsoft.com/office/drawing/2014/main" id="{182D1461-201B-4F48-A3AA-04D307419646}"/>
              </a:ext>
            </a:extLst>
          </p:cNvPr>
          <p:cNvPicPr>
            <a:picLocks noChangeAspect="1"/>
          </p:cNvPicPr>
          <p:nvPr/>
        </p:nvPicPr>
        <p:blipFill>
          <a:blip r:embed="rId3"/>
          <a:stretch>
            <a:fillRect/>
          </a:stretch>
        </p:blipFill>
        <p:spPr>
          <a:xfrm>
            <a:off x="987833" y="2160386"/>
            <a:ext cx="1371600" cy="1473200"/>
          </a:xfrm>
          <a:prstGeom prst="rect">
            <a:avLst/>
          </a:prstGeom>
        </p:spPr>
      </p:pic>
      <p:pic>
        <p:nvPicPr>
          <p:cNvPr id="9" name="Picture 8">
            <a:extLst>
              <a:ext uri="{FF2B5EF4-FFF2-40B4-BE49-F238E27FC236}">
                <a16:creationId xmlns:a16="http://schemas.microsoft.com/office/drawing/2014/main" id="{BC561C6F-5E2D-C745-A0D3-2871EA94C7E2}"/>
              </a:ext>
            </a:extLst>
          </p:cNvPr>
          <p:cNvPicPr>
            <a:picLocks noChangeAspect="1"/>
          </p:cNvPicPr>
          <p:nvPr/>
        </p:nvPicPr>
        <p:blipFill>
          <a:blip r:embed="rId4"/>
          <a:stretch>
            <a:fillRect/>
          </a:stretch>
        </p:blipFill>
        <p:spPr>
          <a:xfrm>
            <a:off x="3059087" y="2009618"/>
            <a:ext cx="2663767" cy="1774735"/>
          </a:xfrm>
          <a:prstGeom prst="rect">
            <a:avLst/>
          </a:prstGeom>
        </p:spPr>
      </p:pic>
      <p:pic>
        <p:nvPicPr>
          <p:cNvPr id="11" name="Picture 10">
            <a:extLst>
              <a:ext uri="{FF2B5EF4-FFF2-40B4-BE49-F238E27FC236}">
                <a16:creationId xmlns:a16="http://schemas.microsoft.com/office/drawing/2014/main" id="{7A0F53F3-3D32-274E-9FF3-362B408B1120}"/>
              </a:ext>
            </a:extLst>
          </p:cNvPr>
          <p:cNvPicPr>
            <a:picLocks noChangeAspect="1"/>
          </p:cNvPicPr>
          <p:nvPr/>
        </p:nvPicPr>
        <p:blipFill>
          <a:blip r:embed="rId5"/>
          <a:stretch>
            <a:fillRect/>
          </a:stretch>
        </p:blipFill>
        <p:spPr>
          <a:xfrm>
            <a:off x="6583684" y="2285355"/>
            <a:ext cx="1793008" cy="1348231"/>
          </a:xfrm>
          <a:prstGeom prst="rect">
            <a:avLst/>
          </a:prstGeom>
        </p:spPr>
      </p:pic>
      <p:sp>
        <p:nvSpPr>
          <p:cNvPr id="12" name="Cross 11">
            <a:extLst>
              <a:ext uri="{FF2B5EF4-FFF2-40B4-BE49-F238E27FC236}">
                <a16:creationId xmlns:a16="http://schemas.microsoft.com/office/drawing/2014/main" id="{7E15BA9B-3331-0A48-B6F6-F652DFFF9741}"/>
              </a:ext>
            </a:extLst>
          </p:cNvPr>
          <p:cNvSpPr/>
          <p:nvPr/>
        </p:nvSpPr>
        <p:spPr>
          <a:xfrm>
            <a:off x="2579873" y="2626822"/>
            <a:ext cx="566650" cy="566650"/>
          </a:xfrm>
          <a:prstGeom prst="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a:extLst>
              <a:ext uri="{FF2B5EF4-FFF2-40B4-BE49-F238E27FC236}">
                <a16:creationId xmlns:a16="http://schemas.microsoft.com/office/drawing/2014/main" id="{3B75C611-2602-6145-B46B-26E6D5BD0B88}"/>
              </a:ext>
            </a:extLst>
          </p:cNvPr>
          <p:cNvSpPr/>
          <p:nvPr/>
        </p:nvSpPr>
        <p:spPr>
          <a:xfrm>
            <a:off x="5855858" y="2676145"/>
            <a:ext cx="566650" cy="566650"/>
          </a:xfrm>
          <a:prstGeom prst="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292861F-8315-BD44-A3AA-930A684362DC}"/>
              </a:ext>
            </a:extLst>
          </p:cNvPr>
          <p:cNvSpPr/>
          <p:nvPr/>
        </p:nvSpPr>
        <p:spPr>
          <a:xfrm>
            <a:off x="8634782" y="2818551"/>
            <a:ext cx="534096" cy="131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2C7105-EBB2-B74C-898F-18685A501045}"/>
              </a:ext>
            </a:extLst>
          </p:cNvPr>
          <p:cNvSpPr/>
          <p:nvPr/>
        </p:nvSpPr>
        <p:spPr>
          <a:xfrm>
            <a:off x="8627741" y="3042882"/>
            <a:ext cx="534096" cy="131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B4C651C-4BDD-0042-8E37-86715780CB88}"/>
              </a:ext>
            </a:extLst>
          </p:cNvPr>
          <p:cNvPicPr>
            <a:picLocks noChangeAspect="1"/>
          </p:cNvPicPr>
          <p:nvPr/>
        </p:nvPicPr>
        <p:blipFill>
          <a:blip r:embed="rId6"/>
          <a:stretch>
            <a:fillRect/>
          </a:stretch>
        </p:blipFill>
        <p:spPr>
          <a:xfrm>
            <a:off x="9537158" y="2432166"/>
            <a:ext cx="1739900" cy="1155700"/>
          </a:xfrm>
          <a:prstGeom prst="rect">
            <a:avLst/>
          </a:prstGeom>
        </p:spPr>
      </p:pic>
    </p:spTree>
    <p:extLst>
      <p:ext uri="{BB962C8B-B14F-4D97-AF65-F5344CB8AC3E}">
        <p14:creationId xmlns:p14="http://schemas.microsoft.com/office/powerpoint/2010/main" val="15860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1B5C-7E92-774B-AD1C-4B52562B0F82}"/>
              </a:ext>
            </a:extLst>
          </p:cNvPr>
          <p:cNvSpPr>
            <a:spLocks noGrp="1"/>
          </p:cNvSpPr>
          <p:nvPr>
            <p:ph type="title"/>
          </p:nvPr>
        </p:nvSpPr>
        <p:spPr/>
        <p:txBody>
          <a:bodyPr/>
          <a:lstStyle/>
          <a:p>
            <a:r>
              <a:rPr lang="en-US" b="1" dirty="0"/>
              <a:t>Outline</a:t>
            </a:r>
          </a:p>
        </p:txBody>
      </p:sp>
      <p:sp>
        <p:nvSpPr>
          <p:cNvPr id="3" name="Content Placeholder 2">
            <a:extLst>
              <a:ext uri="{FF2B5EF4-FFF2-40B4-BE49-F238E27FC236}">
                <a16:creationId xmlns:a16="http://schemas.microsoft.com/office/drawing/2014/main" id="{E65F83CC-F4B7-DC4A-B455-7E6EEAA8DF9F}"/>
              </a:ext>
            </a:extLst>
          </p:cNvPr>
          <p:cNvSpPr>
            <a:spLocks noGrp="1"/>
          </p:cNvSpPr>
          <p:nvPr>
            <p:ph idx="1"/>
          </p:nvPr>
        </p:nvSpPr>
        <p:spPr/>
        <p:txBody>
          <a:bodyPr>
            <a:normAutofit/>
          </a:bodyPr>
          <a:lstStyle/>
          <a:p>
            <a:r>
              <a:rPr lang="en-US" dirty="0"/>
              <a:t>Dataset and data challenges</a:t>
            </a:r>
          </a:p>
          <a:p>
            <a:pPr lvl="1"/>
            <a:r>
              <a:rPr lang="en-US" dirty="0"/>
              <a:t>Non-ingredient ingredients</a:t>
            </a:r>
          </a:p>
          <a:p>
            <a:pPr lvl="1"/>
            <a:r>
              <a:rPr lang="en-US" dirty="0"/>
              <a:t>Usage of singe-word ingredients vs. multi-word ingredients</a:t>
            </a:r>
          </a:p>
          <a:p>
            <a:endParaRPr lang="en-US" dirty="0"/>
          </a:p>
          <a:p>
            <a:r>
              <a:rPr lang="en-US" dirty="0"/>
              <a:t>Modeling approach</a:t>
            </a:r>
          </a:p>
          <a:p>
            <a:pPr lvl="1"/>
            <a:r>
              <a:rPr lang="en-US" dirty="0"/>
              <a:t>TF-IDF</a:t>
            </a:r>
          </a:p>
          <a:p>
            <a:pPr lvl="1"/>
            <a:r>
              <a:rPr lang="en-US" dirty="0"/>
              <a:t>K-means clustering</a:t>
            </a:r>
          </a:p>
          <a:p>
            <a:endParaRPr lang="en-US" dirty="0"/>
          </a:p>
          <a:p>
            <a:r>
              <a:rPr lang="en-US" dirty="0"/>
              <a:t>Identified cuisines</a:t>
            </a:r>
          </a:p>
          <a:p>
            <a:pPr lvl="1"/>
            <a:r>
              <a:rPr lang="en-US" dirty="0"/>
              <a:t>Distinguishing ingredients</a:t>
            </a:r>
          </a:p>
        </p:txBody>
      </p:sp>
    </p:spTree>
    <p:extLst>
      <p:ext uri="{BB962C8B-B14F-4D97-AF65-F5344CB8AC3E}">
        <p14:creationId xmlns:p14="http://schemas.microsoft.com/office/powerpoint/2010/main" val="2717376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3455736-5738-7048-84DD-0EA5E31ADC29}"/>
              </a:ext>
            </a:extLst>
          </p:cNvPr>
          <p:cNvSpPr>
            <a:spLocks noGrp="1"/>
          </p:cNvSpPr>
          <p:nvPr>
            <p:ph idx="1"/>
          </p:nvPr>
        </p:nvSpPr>
        <p:spPr>
          <a:xfrm>
            <a:off x="838200" y="2791308"/>
            <a:ext cx="10515600" cy="1275384"/>
          </a:xfrm>
        </p:spPr>
        <p:txBody>
          <a:bodyPr anchor="ctr">
            <a:normAutofit/>
          </a:bodyPr>
          <a:lstStyle/>
          <a:p>
            <a:pPr marL="0" indent="0" algn="ctr">
              <a:buNone/>
            </a:pPr>
            <a:r>
              <a:rPr lang="en-US" sz="4000" b="1" dirty="0"/>
              <a:t>Dataset and data challenges</a:t>
            </a:r>
          </a:p>
        </p:txBody>
      </p:sp>
    </p:spTree>
    <p:extLst>
      <p:ext uri="{BB962C8B-B14F-4D97-AF65-F5344CB8AC3E}">
        <p14:creationId xmlns:p14="http://schemas.microsoft.com/office/powerpoint/2010/main" val="158182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FBAD-294E-3849-A2E7-A41FAF706BAE}"/>
              </a:ext>
            </a:extLst>
          </p:cNvPr>
          <p:cNvSpPr>
            <a:spLocks noGrp="1"/>
          </p:cNvSpPr>
          <p:nvPr>
            <p:ph type="title"/>
          </p:nvPr>
        </p:nvSpPr>
        <p:spPr>
          <a:xfrm>
            <a:off x="838200" y="-4144"/>
            <a:ext cx="10515600" cy="986362"/>
          </a:xfrm>
        </p:spPr>
        <p:txBody>
          <a:bodyPr>
            <a:normAutofit/>
          </a:bodyPr>
          <a:lstStyle/>
          <a:p>
            <a:pPr algn="ctr"/>
            <a:r>
              <a:rPr lang="en-US" sz="3600" b="1" dirty="0"/>
              <a:t>Many non-ingredient ingredients in dataset </a:t>
            </a:r>
          </a:p>
        </p:txBody>
      </p:sp>
      <p:pic>
        <p:nvPicPr>
          <p:cNvPr id="8" name="Picture 7">
            <a:extLst>
              <a:ext uri="{FF2B5EF4-FFF2-40B4-BE49-F238E27FC236}">
                <a16:creationId xmlns:a16="http://schemas.microsoft.com/office/drawing/2014/main" id="{7244F267-7F99-0A45-96F9-F1B4E01A59C8}"/>
              </a:ext>
            </a:extLst>
          </p:cNvPr>
          <p:cNvPicPr>
            <a:picLocks noChangeAspect="1"/>
          </p:cNvPicPr>
          <p:nvPr/>
        </p:nvPicPr>
        <p:blipFill>
          <a:blip r:embed="rId2"/>
          <a:stretch>
            <a:fillRect/>
          </a:stretch>
        </p:blipFill>
        <p:spPr>
          <a:xfrm>
            <a:off x="382614" y="1969016"/>
            <a:ext cx="5318596" cy="4076296"/>
          </a:xfrm>
          <a:prstGeom prst="rect">
            <a:avLst/>
          </a:prstGeom>
        </p:spPr>
      </p:pic>
      <p:sp>
        <p:nvSpPr>
          <p:cNvPr id="9" name="Content Placeholder 8">
            <a:extLst>
              <a:ext uri="{FF2B5EF4-FFF2-40B4-BE49-F238E27FC236}">
                <a16:creationId xmlns:a16="http://schemas.microsoft.com/office/drawing/2014/main" id="{C4E7408E-A638-7B4A-8122-05D778C42532}"/>
              </a:ext>
            </a:extLst>
          </p:cNvPr>
          <p:cNvSpPr>
            <a:spLocks noGrp="1"/>
          </p:cNvSpPr>
          <p:nvPr>
            <p:ph idx="1"/>
          </p:nvPr>
        </p:nvSpPr>
        <p:spPr>
          <a:xfrm>
            <a:off x="1602425" y="1548362"/>
            <a:ext cx="2878975" cy="596756"/>
          </a:xfrm>
        </p:spPr>
        <p:txBody>
          <a:bodyPr/>
          <a:lstStyle/>
          <a:p>
            <a:pPr marL="0" indent="0">
              <a:buNone/>
            </a:pPr>
            <a:r>
              <a:rPr lang="en-US" dirty="0"/>
              <a:t>~40,000 recipes</a:t>
            </a:r>
          </a:p>
        </p:txBody>
      </p:sp>
      <p:sp>
        <p:nvSpPr>
          <p:cNvPr id="24" name="Content Placeholder 8">
            <a:extLst>
              <a:ext uri="{FF2B5EF4-FFF2-40B4-BE49-F238E27FC236}">
                <a16:creationId xmlns:a16="http://schemas.microsoft.com/office/drawing/2014/main" id="{2BBA39A5-8878-3E4D-824C-4FD10CE19E98}"/>
              </a:ext>
            </a:extLst>
          </p:cNvPr>
          <p:cNvSpPr txBox="1">
            <a:spLocks/>
          </p:cNvSpPr>
          <p:nvPr/>
        </p:nvSpPr>
        <p:spPr>
          <a:xfrm>
            <a:off x="6690297" y="1566302"/>
            <a:ext cx="4997397" cy="4479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Non-ingredient ingredients:</a:t>
            </a:r>
          </a:p>
          <a:p>
            <a:r>
              <a:rPr lang="en-US" b="1" dirty="0"/>
              <a:t>Russet</a:t>
            </a:r>
            <a:r>
              <a:rPr lang="en-US" dirty="0"/>
              <a:t> potatoes</a:t>
            </a:r>
          </a:p>
          <a:p>
            <a:r>
              <a:rPr lang="en-US" b="1" dirty="0"/>
              <a:t>Unsalted</a:t>
            </a:r>
            <a:r>
              <a:rPr lang="en-US" dirty="0"/>
              <a:t> butter</a:t>
            </a:r>
          </a:p>
          <a:p>
            <a:r>
              <a:rPr lang="en-US" b="1" dirty="0"/>
              <a:t>Ground </a:t>
            </a:r>
            <a:r>
              <a:rPr lang="en-US" dirty="0"/>
              <a:t>cumin</a:t>
            </a:r>
          </a:p>
          <a:p>
            <a:r>
              <a:rPr lang="en-US" b="1" dirty="0"/>
              <a:t>Diced</a:t>
            </a:r>
            <a:r>
              <a:rPr lang="en-US" dirty="0"/>
              <a:t> onion</a:t>
            </a:r>
          </a:p>
          <a:p>
            <a:r>
              <a:rPr lang="en-US" b="1" dirty="0"/>
              <a:t>Peeled fresh</a:t>
            </a:r>
            <a:r>
              <a:rPr lang="en-US" dirty="0"/>
              <a:t> garlic</a:t>
            </a:r>
          </a:p>
          <a:p>
            <a:r>
              <a:rPr lang="en-US" dirty="0"/>
              <a:t>Sugar </a:t>
            </a:r>
            <a:r>
              <a:rPr lang="en-US" b="1" dirty="0"/>
              <a:t>cane juice</a:t>
            </a:r>
            <a:endParaRPr lang="en-US" dirty="0"/>
          </a:p>
          <a:p>
            <a:r>
              <a:rPr lang="en-US" dirty="0"/>
              <a:t>Lemon </a:t>
            </a:r>
            <a:r>
              <a:rPr lang="en-US" b="1" dirty="0"/>
              <a:t>juice</a:t>
            </a:r>
          </a:p>
        </p:txBody>
      </p:sp>
      <p:sp>
        <p:nvSpPr>
          <p:cNvPr id="26" name="Content Placeholder 8">
            <a:extLst>
              <a:ext uri="{FF2B5EF4-FFF2-40B4-BE49-F238E27FC236}">
                <a16:creationId xmlns:a16="http://schemas.microsoft.com/office/drawing/2014/main" id="{F95CD4CA-2C3E-2845-8058-EA7F83EC68D1}"/>
              </a:ext>
            </a:extLst>
          </p:cNvPr>
          <p:cNvSpPr txBox="1">
            <a:spLocks/>
          </p:cNvSpPr>
          <p:nvPr/>
        </p:nvSpPr>
        <p:spPr>
          <a:xfrm>
            <a:off x="1415844" y="6261244"/>
            <a:ext cx="9173497" cy="59675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~3000 single-word ingredients, ~7000 multi-word ingredients </a:t>
            </a:r>
          </a:p>
        </p:txBody>
      </p:sp>
    </p:spTree>
    <p:extLst>
      <p:ext uri="{BB962C8B-B14F-4D97-AF65-F5344CB8AC3E}">
        <p14:creationId xmlns:p14="http://schemas.microsoft.com/office/powerpoint/2010/main" val="706359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FBAD-294E-3849-A2E7-A41FAF706BAE}"/>
              </a:ext>
            </a:extLst>
          </p:cNvPr>
          <p:cNvSpPr>
            <a:spLocks noGrp="1"/>
          </p:cNvSpPr>
          <p:nvPr>
            <p:ph type="title"/>
          </p:nvPr>
        </p:nvSpPr>
        <p:spPr>
          <a:xfrm>
            <a:off x="838200" y="-4144"/>
            <a:ext cx="10515600" cy="986362"/>
          </a:xfrm>
        </p:spPr>
        <p:txBody>
          <a:bodyPr>
            <a:normAutofit fontScale="90000"/>
          </a:bodyPr>
          <a:lstStyle/>
          <a:p>
            <a:pPr algn="ctr"/>
            <a:r>
              <a:rPr lang="en-US" sz="3600" b="1" dirty="0"/>
              <a:t>Remove common ingredients and rare ingredients</a:t>
            </a:r>
          </a:p>
        </p:txBody>
      </p:sp>
      <p:pic>
        <p:nvPicPr>
          <p:cNvPr id="7" name="Picture 6">
            <a:extLst>
              <a:ext uri="{FF2B5EF4-FFF2-40B4-BE49-F238E27FC236}">
                <a16:creationId xmlns:a16="http://schemas.microsoft.com/office/drawing/2014/main" id="{BD7A9B6C-0D5C-E141-AED2-47FA361CFF97}"/>
              </a:ext>
            </a:extLst>
          </p:cNvPr>
          <p:cNvPicPr>
            <a:picLocks noChangeAspect="1"/>
          </p:cNvPicPr>
          <p:nvPr/>
        </p:nvPicPr>
        <p:blipFill>
          <a:blip r:embed="rId2"/>
          <a:stretch>
            <a:fillRect/>
          </a:stretch>
        </p:blipFill>
        <p:spPr>
          <a:xfrm>
            <a:off x="309764" y="1141623"/>
            <a:ext cx="7537450" cy="5533149"/>
          </a:xfrm>
          <a:prstGeom prst="rect">
            <a:avLst/>
          </a:prstGeom>
        </p:spPr>
      </p:pic>
      <p:sp>
        <p:nvSpPr>
          <p:cNvPr id="11" name="Content Placeholder 8">
            <a:extLst>
              <a:ext uri="{FF2B5EF4-FFF2-40B4-BE49-F238E27FC236}">
                <a16:creationId xmlns:a16="http://schemas.microsoft.com/office/drawing/2014/main" id="{220103F1-FBE1-8F48-B3CB-4E5BFBF6DF7B}"/>
              </a:ext>
            </a:extLst>
          </p:cNvPr>
          <p:cNvSpPr txBox="1">
            <a:spLocks/>
          </p:cNvSpPr>
          <p:nvPr/>
        </p:nvSpPr>
        <p:spPr>
          <a:xfrm>
            <a:off x="6690297" y="1566302"/>
            <a:ext cx="4997397" cy="369887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Manually removed from the top 200 most common ingredients things like:</a:t>
            </a:r>
          </a:p>
          <a:p>
            <a:r>
              <a:rPr lang="en-US" sz="2400" dirty="0"/>
              <a:t>Pepper, salt, water, oil</a:t>
            </a:r>
          </a:p>
          <a:p>
            <a:r>
              <a:rPr lang="en-US" sz="2400" dirty="0"/>
              <a:t>Red, green, purple, white</a:t>
            </a:r>
          </a:p>
          <a:p>
            <a:r>
              <a:rPr lang="en-US" sz="2400" dirty="0"/>
              <a:t>Shredded, diced, chopped</a:t>
            </a:r>
          </a:p>
          <a:p>
            <a:endParaRPr lang="en-US" sz="2400" dirty="0"/>
          </a:p>
          <a:p>
            <a:pPr marL="0" indent="0">
              <a:buNone/>
            </a:pPr>
            <a:r>
              <a:rPr lang="en-US" sz="2400" dirty="0"/>
              <a:t>Removed any ingredients not appearing in at least 0.5% of recipes (this deserves special discussion in Q&amp;A)</a:t>
            </a:r>
          </a:p>
          <a:p>
            <a:pPr marL="0" indent="0">
              <a:buNone/>
            </a:pPr>
            <a:endParaRPr lang="en-US" sz="2400" u="sng" dirty="0"/>
          </a:p>
          <a:p>
            <a:pPr marL="0" indent="0">
              <a:buNone/>
            </a:pPr>
            <a:r>
              <a:rPr lang="en-US" sz="2400" dirty="0"/>
              <a:t>Removed English </a:t>
            </a:r>
            <a:r>
              <a:rPr lang="en-US" sz="2400" dirty="0" err="1"/>
              <a:t>stopwords</a:t>
            </a:r>
            <a:endParaRPr lang="en-US" sz="2400" dirty="0"/>
          </a:p>
        </p:txBody>
      </p:sp>
      <p:sp>
        <p:nvSpPr>
          <p:cNvPr id="10" name="Rectangle 9">
            <a:extLst>
              <a:ext uri="{FF2B5EF4-FFF2-40B4-BE49-F238E27FC236}">
                <a16:creationId xmlns:a16="http://schemas.microsoft.com/office/drawing/2014/main" id="{A1487E60-48F0-DE48-A132-94B5B32C4BF2}"/>
              </a:ext>
            </a:extLst>
          </p:cNvPr>
          <p:cNvSpPr/>
          <p:nvPr/>
        </p:nvSpPr>
        <p:spPr>
          <a:xfrm>
            <a:off x="6587059" y="5477529"/>
            <a:ext cx="5429692" cy="492443"/>
          </a:xfrm>
          <a:prstGeom prst="rect">
            <a:avLst/>
          </a:prstGeom>
          <a:ln>
            <a:solidFill>
              <a:schemeClr val="tx1"/>
            </a:solidFill>
          </a:ln>
        </p:spPr>
        <p:txBody>
          <a:bodyPr wrap="none">
            <a:spAutoFit/>
          </a:bodyPr>
          <a:lstStyle/>
          <a:p>
            <a:r>
              <a:rPr lang="en-US" sz="2600" dirty="0">
                <a:latin typeface="Arial" panose="020B0604020202020204" pitchFamily="34" charset="0"/>
                <a:cs typeface="Arial" panose="020B0604020202020204" pitchFamily="34" charset="0"/>
              </a:rPr>
              <a:t>3000 ingredients -&gt; 381 ingredients</a:t>
            </a:r>
          </a:p>
        </p:txBody>
      </p:sp>
      <p:sp>
        <p:nvSpPr>
          <p:cNvPr id="13" name="Content Placeholder 8">
            <a:extLst>
              <a:ext uri="{FF2B5EF4-FFF2-40B4-BE49-F238E27FC236}">
                <a16:creationId xmlns:a16="http://schemas.microsoft.com/office/drawing/2014/main" id="{54F42AB6-59C2-7D46-9B4E-CFE046F00A5C}"/>
              </a:ext>
            </a:extLst>
          </p:cNvPr>
          <p:cNvSpPr txBox="1">
            <a:spLocks/>
          </p:cNvSpPr>
          <p:nvPr/>
        </p:nvSpPr>
        <p:spPr>
          <a:xfrm>
            <a:off x="6690297" y="6182327"/>
            <a:ext cx="5326453" cy="492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In the future, would stem/lemmatize words.</a:t>
            </a:r>
          </a:p>
        </p:txBody>
      </p:sp>
    </p:spTree>
    <p:extLst>
      <p:ext uri="{BB962C8B-B14F-4D97-AF65-F5344CB8AC3E}">
        <p14:creationId xmlns:p14="http://schemas.microsoft.com/office/powerpoint/2010/main" val="293992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3455736-5738-7048-84DD-0EA5E31ADC29}"/>
              </a:ext>
            </a:extLst>
          </p:cNvPr>
          <p:cNvSpPr>
            <a:spLocks noGrp="1"/>
          </p:cNvSpPr>
          <p:nvPr>
            <p:ph idx="1"/>
          </p:nvPr>
        </p:nvSpPr>
        <p:spPr>
          <a:xfrm>
            <a:off x="838200" y="2791308"/>
            <a:ext cx="10515600" cy="1275384"/>
          </a:xfrm>
        </p:spPr>
        <p:txBody>
          <a:bodyPr anchor="ctr">
            <a:normAutofit/>
          </a:bodyPr>
          <a:lstStyle/>
          <a:p>
            <a:pPr marL="0" indent="0" algn="ctr">
              <a:buNone/>
            </a:pPr>
            <a:r>
              <a:rPr lang="en-US" sz="4000" b="1" dirty="0"/>
              <a:t>Modeling approach</a:t>
            </a:r>
          </a:p>
        </p:txBody>
      </p:sp>
    </p:spTree>
    <p:extLst>
      <p:ext uri="{BB962C8B-B14F-4D97-AF65-F5344CB8AC3E}">
        <p14:creationId xmlns:p14="http://schemas.microsoft.com/office/powerpoint/2010/main" val="119744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FBAD-294E-3849-A2E7-A41FAF706BAE}"/>
              </a:ext>
            </a:extLst>
          </p:cNvPr>
          <p:cNvSpPr>
            <a:spLocks noGrp="1"/>
          </p:cNvSpPr>
          <p:nvPr>
            <p:ph type="title"/>
          </p:nvPr>
        </p:nvSpPr>
        <p:spPr>
          <a:xfrm>
            <a:off x="32543" y="9761"/>
            <a:ext cx="12126914" cy="803556"/>
          </a:xfrm>
        </p:spPr>
        <p:txBody>
          <a:bodyPr>
            <a:normAutofit/>
          </a:bodyPr>
          <a:lstStyle/>
          <a:p>
            <a:pPr algn="ctr"/>
            <a:r>
              <a:rPr lang="en-US" sz="2800" b="1" dirty="0"/>
              <a:t>TF-IDF and K-means clustering</a:t>
            </a:r>
          </a:p>
        </p:txBody>
      </p:sp>
      <p:sp>
        <p:nvSpPr>
          <p:cNvPr id="20" name="Content Placeholder 2">
            <a:extLst>
              <a:ext uri="{FF2B5EF4-FFF2-40B4-BE49-F238E27FC236}">
                <a16:creationId xmlns:a16="http://schemas.microsoft.com/office/drawing/2014/main" id="{26CE8D20-AD41-F54B-8F39-A22F02D2091E}"/>
              </a:ext>
            </a:extLst>
          </p:cNvPr>
          <p:cNvSpPr>
            <a:spLocks noGrp="1"/>
          </p:cNvSpPr>
          <p:nvPr>
            <p:ph idx="1"/>
          </p:nvPr>
        </p:nvSpPr>
        <p:spPr>
          <a:xfrm>
            <a:off x="838200" y="1253330"/>
            <a:ext cx="10515600" cy="4801105"/>
          </a:xfrm>
        </p:spPr>
        <p:txBody>
          <a:bodyPr>
            <a:normAutofit/>
          </a:bodyPr>
          <a:lstStyle/>
          <a:p>
            <a:r>
              <a:rPr lang="en-US" dirty="0"/>
              <a:t>(Binarized) TF-IDF utilized to reduce weights of ingredients utilized commonly throughout all cuisines</a:t>
            </a:r>
          </a:p>
          <a:p>
            <a:endParaRPr lang="en-US" dirty="0"/>
          </a:p>
          <a:p>
            <a:r>
              <a:rPr lang="en-US" dirty="0"/>
              <a:t>K-means clustering utilized to decide # of clusters (also tried GMM, which can be discussed in Q&amp;A).</a:t>
            </a:r>
          </a:p>
          <a:p>
            <a:pPr lvl="1"/>
            <a:r>
              <a:rPr lang="en-US" dirty="0"/>
              <a:t>How to decide # of clusters?</a:t>
            </a:r>
          </a:p>
        </p:txBody>
      </p:sp>
    </p:spTree>
    <p:extLst>
      <p:ext uri="{BB962C8B-B14F-4D97-AF65-F5344CB8AC3E}">
        <p14:creationId xmlns:p14="http://schemas.microsoft.com/office/powerpoint/2010/main" val="401124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FBAD-294E-3849-A2E7-A41FAF706BAE}"/>
              </a:ext>
            </a:extLst>
          </p:cNvPr>
          <p:cNvSpPr>
            <a:spLocks noGrp="1"/>
          </p:cNvSpPr>
          <p:nvPr>
            <p:ph type="title"/>
          </p:nvPr>
        </p:nvSpPr>
        <p:spPr>
          <a:xfrm>
            <a:off x="32543" y="9761"/>
            <a:ext cx="12126914" cy="803556"/>
          </a:xfrm>
        </p:spPr>
        <p:txBody>
          <a:bodyPr>
            <a:normAutofit/>
          </a:bodyPr>
          <a:lstStyle/>
          <a:p>
            <a:pPr algn="ctr"/>
            <a:r>
              <a:rPr lang="en-US" sz="2800" b="1" dirty="0"/>
              <a:t>Number of clusters assessed through “elbow” curve</a:t>
            </a:r>
          </a:p>
        </p:txBody>
      </p:sp>
      <p:pic>
        <p:nvPicPr>
          <p:cNvPr id="8" name="Picture 7">
            <a:extLst>
              <a:ext uri="{FF2B5EF4-FFF2-40B4-BE49-F238E27FC236}">
                <a16:creationId xmlns:a16="http://schemas.microsoft.com/office/drawing/2014/main" id="{37526026-A61C-0A4E-A209-5C481F087E89}"/>
              </a:ext>
            </a:extLst>
          </p:cNvPr>
          <p:cNvPicPr>
            <a:picLocks noChangeAspect="1"/>
          </p:cNvPicPr>
          <p:nvPr/>
        </p:nvPicPr>
        <p:blipFill>
          <a:blip r:embed="rId2"/>
          <a:stretch>
            <a:fillRect/>
          </a:stretch>
        </p:blipFill>
        <p:spPr>
          <a:xfrm>
            <a:off x="32543" y="1118370"/>
            <a:ext cx="6030961" cy="5729869"/>
          </a:xfrm>
          <a:prstGeom prst="rect">
            <a:avLst/>
          </a:prstGeom>
        </p:spPr>
      </p:pic>
      <p:pic>
        <p:nvPicPr>
          <p:cNvPr id="10" name="Picture 9">
            <a:extLst>
              <a:ext uri="{FF2B5EF4-FFF2-40B4-BE49-F238E27FC236}">
                <a16:creationId xmlns:a16="http://schemas.microsoft.com/office/drawing/2014/main" id="{F8B41401-2F4A-4749-A282-BAD08469FF52}"/>
              </a:ext>
            </a:extLst>
          </p:cNvPr>
          <p:cNvPicPr>
            <a:picLocks noChangeAspect="1"/>
          </p:cNvPicPr>
          <p:nvPr/>
        </p:nvPicPr>
        <p:blipFill>
          <a:blip r:embed="rId3"/>
          <a:stretch>
            <a:fillRect/>
          </a:stretch>
        </p:blipFill>
        <p:spPr>
          <a:xfrm>
            <a:off x="6128497" y="1118370"/>
            <a:ext cx="5950174" cy="5739630"/>
          </a:xfrm>
          <a:prstGeom prst="rect">
            <a:avLst/>
          </a:prstGeom>
        </p:spPr>
      </p:pic>
      <p:sp>
        <p:nvSpPr>
          <p:cNvPr id="12" name="Oval 11">
            <a:extLst>
              <a:ext uri="{FF2B5EF4-FFF2-40B4-BE49-F238E27FC236}">
                <a16:creationId xmlns:a16="http://schemas.microsoft.com/office/drawing/2014/main" id="{B7E36E9B-5945-6F4F-949E-B5D52B4D5BB0}"/>
              </a:ext>
            </a:extLst>
          </p:cNvPr>
          <p:cNvSpPr/>
          <p:nvPr/>
        </p:nvSpPr>
        <p:spPr>
          <a:xfrm>
            <a:off x="7897091" y="1759244"/>
            <a:ext cx="804457" cy="14494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420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1044</TotalTime>
  <Words>380</Words>
  <Application>Microsoft Macintosh PowerPoint</Application>
  <PresentationFormat>Widescreen</PresentationFormat>
  <Paragraphs>70</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Confounded Cuisiner: Learning Cuisines Through Unsupervised Learning</vt:lpstr>
      <vt:lpstr>Task</vt:lpstr>
      <vt:lpstr>Outline</vt:lpstr>
      <vt:lpstr>PowerPoint Presentation</vt:lpstr>
      <vt:lpstr>Many non-ingredient ingredients in dataset </vt:lpstr>
      <vt:lpstr>Remove common ingredients and rare ingredients</vt:lpstr>
      <vt:lpstr>PowerPoint Presentation</vt:lpstr>
      <vt:lpstr>TF-IDF and K-means clustering</vt:lpstr>
      <vt:lpstr>Number of clusters assessed through “elbow” curve</vt:lpstr>
      <vt:lpstr>PowerPoint Presentation</vt:lpstr>
      <vt:lpstr>Assigning cluster names is done manually</vt:lpstr>
      <vt:lpstr>Difficult to tell if clusters are well separated</vt:lpstr>
      <vt:lpstr>Distinguishing ingredients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Heinze</dc:creator>
  <cp:lastModifiedBy>Stefan Heinze</cp:lastModifiedBy>
  <cp:revision>49</cp:revision>
  <dcterms:created xsi:type="dcterms:W3CDTF">2019-02-14T18:52:15Z</dcterms:created>
  <dcterms:modified xsi:type="dcterms:W3CDTF">2019-02-22T14:58:24Z</dcterms:modified>
</cp:coreProperties>
</file>